
<file path=[Content_Types].xml><?xml version="1.0" encoding="utf-8"?>
<Types xmlns="http://schemas.openxmlformats.org/package/2006/content-types">
  <Default Extension="xml" ContentType="application/xml"/>
  <Default Extension="wmf" ContentType="image/x-wmf"/>
  <Default Extension="doc" ContentType="application/msword"/>
  <Default Extension="jpeg" ContentType="image/jpeg"/>
  <Default Extension="jpg" ContentType="image/jpg"/>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notesSlides/notesSlide37.xml" ContentType="application/vnd.openxmlformats-officedocument.presentationml.notesSlide+xml"/>
  <Override PartName="/ppt/embeddings/oleObject5.bin" ContentType="application/vnd.openxmlformats-officedocument.oleObject"/>
  <Override PartName="/ppt/embeddings/oleObject6.bin" ContentType="application/vnd.openxmlformats-officedocument.oleObject"/>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embeddings/oleObject7.bin" ContentType="application/vnd.openxmlformats-officedocument.oleObject"/>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7" r:id="rId1"/>
  </p:sldMasterIdLst>
  <p:notesMasterIdLst>
    <p:notesMasterId r:id="rId65"/>
  </p:notesMasterIdLst>
  <p:handoutMasterIdLst>
    <p:handoutMasterId r:id="rId66"/>
  </p:handoutMasterIdLst>
  <p:sldIdLst>
    <p:sldId id="256" r:id="rId2"/>
    <p:sldId id="382" r:id="rId3"/>
    <p:sldId id="297" r:id="rId4"/>
    <p:sldId id="300" r:id="rId5"/>
    <p:sldId id="299" r:id="rId6"/>
    <p:sldId id="302" r:id="rId7"/>
    <p:sldId id="303" r:id="rId8"/>
    <p:sldId id="304" r:id="rId9"/>
    <p:sldId id="305" r:id="rId10"/>
    <p:sldId id="306" r:id="rId11"/>
    <p:sldId id="307" r:id="rId12"/>
    <p:sldId id="308" r:id="rId13"/>
    <p:sldId id="309" r:id="rId14"/>
    <p:sldId id="310" r:id="rId15"/>
    <p:sldId id="311" r:id="rId16"/>
    <p:sldId id="312" r:id="rId17"/>
    <p:sldId id="313" r:id="rId18"/>
    <p:sldId id="314" r:id="rId19"/>
    <p:sldId id="381" r:id="rId20"/>
    <p:sldId id="316" r:id="rId21"/>
    <p:sldId id="317" r:id="rId22"/>
    <p:sldId id="318" r:id="rId23"/>
    <p:sldId id="319" r:id="rId24"/>
    <p:sldId id="320" r:id="rId25"/>
    <p:sldId id="321" r:id="rId26"/>
    <p:sldId id="322" r:id="rId27"/>
    <p:sldId id="323" r:id="rId28"/>
    <p:sldId id="324" r:id="rId29"/>
    <p:sldId id="325" r:id="rId30"/>
    <p:sldId id="326" r:id="rId31"/>
    <p:sldId id="327" r:id="rId32"/>
    <p:sldId id="328" r:id="rId33"/>
    <p:sldId id="329" r:id="rId34"/>
    <p:sldId id="330" r:id="rId35"/>
    <p:sldId id="331" r:id="rId36"/>
    <p:sldId id="332" r:id="rId37"/>
    <p:sldId id="334" r:id="rId38"/>
    <p:sldId id="335" r:id="rId39"/>
    <p:sldId id="336" r:id="rId40"/>
    <p:sldId id="337" r:id="rId41"/>
    <p:sldId id="338" r:id="rId42"/>
    <p:sldId id="339" r:id="rId43"/>
    <p:sldId id="340" r:id="rId44"/>
    <p:sldId id="341" r:id="rId45"/>
    <p:sldId id="342" r:id="rId46"/>
    <p:sldId id="343" r:id="rId47"/>
    <p:sldId id="344" r:id="rId48"/>
    <p:sldId id="345" r:id="rId49"/>
    <p:sldId id="346" r:id="rId50"/>
    <p:sldId id="351" r:id="rId51"/>
    <p:sldId id="352" r:id="rId52"/>
    <p:sldId id="353" r:id="rId53"/>
    <p:sldId id="357" r:id="rId54"/>
    <p:sldId id="359" r:id="rId55"/>
    <p:sldId id="362" r:id="rId56"/>
    <p:sldId id="364" r:id="rId57"/>
    <p:sldId id="365" r:id="rId58"/>
    <p:sldId id="366" r:id="rId59"/>
    <p:sldId id="372" r:id="rId60"/>
    <p:sldId id="373" r:id="rId61"/>
    <p:sldId id="376" r:id="rId62"/>
    <p:sldId id="377" r:id="rId63"/>
    <p:sldId id="378" r:id="rId64"/>
  </p:sldIdLst>
  <p:sldSz cx="12192000" cy="6858000"/>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72" autoAdjust="0"/>
    <p:restoredTop sz="89408" autoAdjust="0"/>
  </p:normalViewPr>
  <p:slideViewPr>
    <p:cSldViewPr snapToGrid="0">
      <p:cViewPr>
        <p:scale>
          <a:sx n="89" d="100"/>
          <a:sy n="89" d="100"/>
        </p:scale>
        <p:origin x="-1376" y="-30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notesMaster" Target="notesMasters/notesMaster1.xml"/><Relationship Id="rId66" Type="http://schemas.openxmlformats.org/officeDocument/2006/relationships/handoutMaster" Target="handoutMasters/handoutMaster1.xml"/><Relationship Id="rId67" Type="http://schemas.openxmlformats.org/officeDocument/2006/relationships/printerSettings" Target="printerSettings/printerSettings1.bin"/><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2.wmf"/><Relationship Id="rId4" Type="http://schemas.openxmlformats.org/officeDocument/2006/relationships/image" Target="../media/image13.wmf"/><Relationship Id="rId1" Type="http://schemas.openxmlformats.org/officeDocument/2006/relationships/image" Target="../media/image10.wmf"/><Relationship Id="rId2"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 Id="rId2"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wmf"/><Relationship Id="rId2" Type="http://schemas.openxmlformats.org/officeDocument/2006/relationships/image" Target="../media/image2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39520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4AFE1FAC-83E4-4214-861A-7A420D58C5BD}" type="datetimeFigureOut">
              <a:rPr lang="en-IE" smtClean="0"/>
              <a:t>5/29/18</a:t>
            </a:fld>
            <a:endParaRPr lang="en-IE"/>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46762E75-BD71-4972-9268-A96A235DAAA3}" type="slidenum">
              <a:rPr lang="en-IE" smtClean="0"/>
              <a:t>‹#›</a:t>
            </a:fld>
            <a:endParaRPr lang="en-IE"/>
          </a:p>
        </p:txBody>
      </p:sp>
    </p:spTree>
    <p:extLst>
      <p:ext uri="{BB962C8B-B14F-4D97-AF65-F5344CB8AC3E}">
        <p14:creationId xmlns:p14="http://schemas.microsoft.com/office/powerpoint/2010/main" val="2362589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E" sz="1200" b="1" i="0" u="none" strike="noStrike" kern="1200" dirty="0" smtClean="0">
                <a:solidFill>
                  <a:schemeClr val="tx1"/>
                </a:solidFill>
                <a:effectLst/>
                <a:latin typeface="+mn-lt"/>
                <a:ea typeface="+mn-ea"/>
                <a:cs typeface="+mn-cs"/>
              </a:rPr>
              <a:t>Video: </a:t>
            </a:r>
            <a:r>
              <a:rPr lang="en-IE" sz="1200" b="0" i="0" u="none" strike="noStrike" kern="1200" dirty="0" smtClean="0">
                <a:solidFill>
                  <a:schemeClr val="tx1"/>
                </a:solidFill>
                <a:effectLst/>
                <a:latin typeface="+mn-lt"/>
                <a:ea typeface="+mn-ea"/>
                <a:cs typeface="+mn-cs"/>
              </a:rPr>
              <a:t>Understanding Big Data http://inside-bigdata.com/2012/12/26/video-understanding-big-data/    </a:t>
            </a:r>
          </a:p>
          <a:p>
            <a:endParaRPr lang="en-IE" dirty="0"/>
          </a:p>
        </p:txBody>
      </p:sp>
      <p:sp>
        <p:nvSpPr>
          <p:cNvPr id="4" name="Slide Number Placeholder 3"/>
          <p:cNvSpPr>
            <a:spLocks noGrp="1"/>
          </p:cNvSpPr>
          <p:nvPr>
            <p:ph type="sldNum" sz="quarter" idx="10"/>
          </p:nvPr>
        </p:nvSpPr>
        <p:spPr/>
        <p:txBody>
          <a:bodyPr/>
          <a:lstStyle/>
          <a:p>
            <a:fld id="{46762E75-BD71-4972-9268-A96A235DAAA3}" type="slidenum">
              <a:rPr lang="en-IE" smtClean="0"/>
              <a:t>1</a:t>
            </a:fld>
            <a:endParaRPr lang="en-IE"/>
          </a:p>
        </p:txBody>
      </p:sp>
    </p:spTree>
    <p:extLst>
      <p:ext uri="{BB962C8B-B14F-4D97-AF65-F5344CB8AC3E}">
        <p14:creationId xmlns:p14="http://schemas.microsoft.com/office/powerpoint/2010/main" val="7632403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E" sz="1200" b="0" i="0" kern="1200" dirty="0" smtClean="0">
                <a:solidFill>
                  <a:schemeClr val="tx1"/>
                </a:solidFill>
                <a:effectLst/>
                <a:latin typeface="+mn-lt"/>
                <a:ea typeface="+mn-ea"/>
                <a:cs typeface="+mn-cs"/>
              </a:rPr>
              <a:t>In-Memory Computing: The Next Big Thing is Already Here – 30Jan2014 – 39minutes. h</a:t>
            </a:r>
            <a:r>
              <a:rPr lang="en-IE" dirty="0" smtClean="0"/>
              <a:t>ttp://www.youtube.com/watch?v=GKFD9q3Worw</a:t>
            </a:r>
          </a:p>
          <a:p>
            <a:pPr marL="0" marR="0" indent="0" algn="l" defTabSz="914400" rtl="0" eaLnBrk="1" fontAlgn="auto" latinLnBrk="0" hangingPunct="1">
              <a:lnSpc>
                <a:spcPct val="100000"/>
              </a:lnSpc>
              <a:spcBef>
                <a:spcPts val="0"/>
              </a:spcBef>
              <a:spcAft>
                <a:spcPts val="0"/>
              </a:spcAft>
              <a:buClrTx/>
              <a:buSzTx/>
              <a:buFontTx/>
              <a:buNone/>
              <a:tabLst/>
              <a:defRPr/>
            </a:pPr>
            <a:endParaRPr lang="en-IE"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IE" dirty="0" smtClean="0"/>
          </a:p>
          <a:p>
            <a:endParaRPr lang="en-IE" dirty="0"/>
          </a:p>
        </p:txBody>
      </p:sp>
      <p:sp>
        <p:nvSpPr>
          <p:cNvPr id="4" name="Slide Number Placeholder 3"/>
          <p:cNvSpPr>
            <a:spLocks noGrp="1"/>
          </p:cNvSpPr>
          <p:nvPr>
            <p:ph type="sldNum" sz="quarter" idx="10"/>
          </p:nvPr>
        </p:nvSpPr>
        <p:spPr/>
        <p:txBody>
          <a:bodyPr/>
          <a:lstStyle/>
          <a:p>
            <a:fld id="{A1824F3F-BCBA-4D15-837A-A6CEB249FB76}" type="slidenum">
              <a:rPr lang="en-IE" smtClean="0"/>
              <a:t>11</a:t>
            </a:fld>
            <a:endParaRPr lang="en-IE"/>
          </a:p>
        </p:txBody>
      </p:sp>
    </p:spTree>
    <p:extLst>
      <p:ext uri="{BB962C8B-B14F-4D97-AF65-F5344CB8AC3E}">
        <p14:creationId xmlns:p14="http://schemas.microsoft.com/office/powerpoint/2010/main" val="236424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smtClean="0"/>
              <a:t>In-memory cloud computing</a:t>
            </a:r>
            <a:r>
              <a:rPr lang="en-IE" baseline="0" dirty="0" smtClean="0"/>
              <a:t> explained: http://www.youtube.com/watch?v=nenRLlYoNw8</a:t>
            </a:r>
          </a:p>
          <a:p>
            <a:endParaRPr lang="en-IE" dirty="0" smtClean="0"/>
          </a:p>
          <a:p>
            <a:r>
              <a:rPr lang="en-IE" dirty="0" smtClean="0"/>
              <a:t>What’s RAM?</a:t>
            </a:r>
            <a:r>
              <a:rPr lang="en-IE" baseline="0" dirty="0" smtClean="0"/>
              <a:t> </a:t>
            </a:r>
            <a:r>
              <a:rPr lang="en-IE" baseline="0" smtClean="0"/>
              <a:t>http://www.diffen.com/difference/RAM_vs_ROM</a:t>
            </a:r>
          </a:p>
          <a:p>
            <a:endParaRPr lang="en-IE" dirty="0"/>
          </a:p>
        </p:txBody>
      </p:sp>
      <p:sp>
        <p:nvSpPr>
          <p:cNvPr id="4" name="Slide Number Placeholder 3"/>
          <p:cNvSpPr>
            <a:spLocks noGrp="1"/>
          </p:cNvSpPr>
          <p:nvPr>
            <p:ph type="sldNum" sz="quarter" idx="10"/>
          </p:nvPr>
        </p:nvSpPr>
        <p:spPr/>
        <p:txBody>
          <a:bodyPr/>
          <a:lstStyle/>
          <a:p>
            <a:fld id="{A1824F3F-BCBA-4D15-837A-A6CEB249FB76}" type="slidenum">
              <a:rPr lang="en-IE" smtClean="0"/>
              <a:t>12</a:t>
            </a:fld>
            <a:endParaRPr lang="en-IE"/>
          </a:p>
        </p:txBody>
      </p:sp>
    </p:spTree>
    <p:extLst>
      <p:ext uri="{BB962C8B-B14F-4D97-AF65-F5344CB8AC3E}">
        <p14:creationId xmlns:p14="http://schemas.microsoft.com/office/powerpoint/2010/main" val="286853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a:ln/>
        </p:spPr>
      </p:sp>
      <p:sp>
        <p:nvSpPr>
          <p:cNvPr id="706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t>This slide illustrates the role and types of analytical tools and techniques for finding useful information and relationships in large data sets. </a:t>
            </a:r>
          </a:p>
        </p:txBody>
      </p:sp>
      <p:sp>
        <p:nvSpPr>
          <p:cNvPr id="706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B062703-4E92-4ADA-AC0B-A9A5ACF36010}" type="slidenum">
              <a:rPr lang="en-US" sz="1200">
                <a:latin typeface="Times New Roman" panose="02020603050405020304" pitchFamily="18" charset="0"/>
              </a:rPr>
              <a:pPr/>
              <a:t>13</a:t>
            </a:fld>
            <a:endParaRPr lang="en-US" sz="1200">
              <a:latin typeface="Times New Roman" panose="02020603050405020304" pitchFamily="18" charset="0"/>
            </a:endParaRPr>
          </a:p>
        </p:txBody>
      </p:sp>
    </p:spTree>
    <p:extLst>
      <p:ext uri="{BB962C8B-B14F-4D97-AF65-F5344CB8AC3E}">
        <p14:creationId xmlns:p14="http://schemas.microsoft.com/office/powerpoint/2010/main" val="24628214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noTextEdit="1"/>
          </p:cNvSpPr>
          <p:nvPr>
            <p:ph type="sldImg"/>
          </p:nvPr>
        </p:nvSpPr>
        <p:spPr>
          <a:ln/>
        </p:spPr>
      </p:sp>
      <p:sp>
        <p:nvSpPr>
          <p:cNvPr id="727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ea typeface="ＭＳ Ｐゴシック" pitchFamily="34" charset="-128"/>
              </a:rPr>
              <a:t>This slide discusses online analytical processing, one of the three principle tools for gathering business intelligence. </a:t>
            </a:r>
          </a:p>
          <a:p>
            <a:pPr eaLnBrk="1" hangingPunct="1"/>
            <a:endParaRPr lang="en-US" dirty="0" smtClean="0">
              <a:ea typeface="ＭＳ Ｐゴシック" pitchFamily="34" charset="-128"/>
            </a:endParaRPr>
          </a:p>
          <a:p>
            <a:pPr eaLnBrk="1" hangingPunct="1"/>
            <a:r>
              <a:rPr lang="en-US" dirty="0" smtClean="0">
                <a:ea typeface="ＭＳ Ｐゴシック" pitchFamily="34" charset="-128"/>
              </a:rPr>
              <a:t>Ask students to come up with additional examples of what a multidimensional query might be.</a:t>
            </a:r>
          </a:p>
          <a:p>
            <a:pPr eaLnBrk="1" hangingPunct="1"/>
            <a:endParaRPr lang="en-US" dirty="0" smtClean="0"/>
          </a:p>
        </p:txBody>
      </p:sp>
      <p:sp>
        <p:nvSpPr>
          <p:cNvPr id="727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981068F-C000-40D2-BFF0-FBB78895B2DA}" type="slidenum">
              <a:rPr lang="en-US" sz="1200">
                <a:latin typeface="Times New Roman" panose="02020603050405020304" pitchFamily="18" charset="0"/>
              </a:rPr>
              <a:pPr/>
              <a:t>14</a:t>
            </a:fld>
            <a:endParaRPr lang="en-US" sz="1200">
              <a:latin typeface="Times New Roman" panose="02020603050405020304" pitchFamily="18" charset="0"/>
            </a:endParaRPr>
          </a:p>
        </p:txBody>
      </p:sp>
    </p:spTree>
    <p:extLst>
      <p:ext uri="{BB962C8B-B14F-4D97-AF65-F5344CB8AC3E}">
        <p14:creationId xmlns:p14="http://schemas.microsoft.com/office/powerpoint/2010/main" val="23671133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noTextEdit="1"/>
          </p:cNvSpPr>
          <p:nvPr>
            <p:ph type="sldImg"/>
          </p:nvPr>
        </p:nvSpPr>
        <p:spPr>
          <a:ln/>
        </p:spPr>
      </p:sp>
      <p:sp>
        <p:nvSpPr>
          <p:cNvPr id="747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ea typeface="ＭＳ Ｐゴシック" pitchFamily="34" charset="-128"/>
              </a:rPr>
              <a:t>This graphic illustrates the concept of dimensions as it relates to data. Product is one dimension. East is a dimension, and projected and actual sales are two more dimensions. Altogether, we are trying to analyze four dimensions. The business question is: In the Eastern region, what are the actual and projected sales of our products (nuts, bolts, washers, and screws)?  Sometimes referred to as a </a:t>
            </a:r>
            <a:r>
              <a:rPr lang="ja-JP" altLang="en-US" dirty="0" smtClean="0">
                <a:ea typeface="ＭＳ Ｐゴシック" pitchFamily="34" charset="-128"/>
              </a:rPr>
              <a:t>“</a:t>
            </a:r>
            <a:r>
              <a:rPr lang="en-US" altLang="ja-JP" dirty="0" smtClean="0">
                <a:ea typeface="ＭＳ Ｐゴシック" pitchFamily="34" charset="-128"/>
              </a:rPr>
              <a:t>data cube,</a:t>
            </a:r>
            <a:r>
              <a:rPr lang="ja-JP" altLang="en-US" dirty="0" smtClean="0">
                <a:ea typeface="ＭＳ Ｐゴシック" pitchFamily="34" charset="-128"/>
              </a:rPr>
              <a:t>”</a:t>
            </a:r>
            <a:r>
              <a:rPr lang="en-US" altLang="ja-JP" dirty="0" smtClean="0">
                <a:ea typeface="ＭＳ Ｐゴシック" pitchFamily="34" charset="-128"/>
              </a:rPr>
              <a:t> the graphic can depict this four dimensional view of the data. More importantly, when compared to a spreadsheet model of the same data, a graphical data cube is much faster, easier to understand and visualize the relationships.  </a:t>
            </a:r>
            <a:endParaRPr lang="en-US" dirty="0" smtClean="0">
              <a:ea typeface="ＭＳ Ｐゴシック" pitchFamily="34" charset="-128"/>
            </a:endParaRPr>
          </a:p>
          <a:p>
            <a:pPr eaLnBrk="1" hangingPunct="1"/>
            <a:endParaRPr lang="en-US" dirty="0" smtClean="0"/>
          </a:p>
        </p:txBody>
      </p:sp>
      <p:sp>
        <p:nvSpPr>
          <p:cNvPr id="747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C2150E3-D2D2-474B-A4A2-FD6848E44FDE}" type="slidenum">
              <a:rPr lang="en-US" sz="1200">
                <a:latin typeface="Times New Roman" panose="02020603050405020304" pitchFamily="18" charset="0"/>
              </a:rPr>
              <a:pPr/>
              <a:t>15</a:t>
            </a:fld>
            <a:endParaRPr lang="en-US" sz="1200">
              <a:latin typeface="Times New Roman" panose="02020603050405020304" pitchFamily="18" charset="0"/>
            </a:endParaRPr>
          </a:p>
        </p:txBody>
      </p:sp>
    </p:spTree>
    <p:extLst>
      <p:ext uri="{BB962C8B-B14F-4D97-AF65-F5344CB8AC3E}">
        <p14:creationId xmlns:p14="http://schemas.microsoft.com/office/powerpoint/2010/main" val="32890025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ln/>
        </p:spPr>
        <p:txBody>
          <a:bodyPr/>
          <a:lstStyle/>
          <a:p>
            <a:pPr eaLnBrk="1" hangingPunct="1">
              <a:defRPr/>
            </a:pPr>
            <a:r>
              <a:rPr lang="en-US" dirty="0" smtClean="0">
                <a:ea typeface="+mn-ea"/>
                <a:cs typeface="+mn-cs"/>
              </a:rPr>
              <a:t>This slide discusses another business intelligence tool driven by databases, data mining. Data mining provides insights into data that cannot be discovered through OLAP, by inferring rules from patterns in data.</a:t>
            </a:r>
          </a:p>
          <a:p>
            <a:pPr eaLnBrk="1" hangingPunct="1">
              <a:defRPr/>
            </a:pPr>
            <a:endParaRPr lang="en-US" dirty="0" smtClean="0">
              <a:ea typeface="+mn-ea"/>
              <a:cs typeface="+mn-cs"/>
            </a:endParaRPr>
          </a:p>
          <a:p>
            <a:pPr eaLnBrk="1" hangingPunct="1">
              <a:defRPr/>
            </a:pPr>
            <a:r>
              <a:rPr lang="en-US" dirty="0" smtClean="0">
                <a:ea typeface="+mn-ea"/>
                <a:cs typeface="+mn-cs"/>
              </a:rPr>
              <a:t>Ask students to describe the types of information listed: </a:t>
            </a:r>
          </a:p>
          <a:p>
            <a:pPr marL="285750" indent="-285750">
              <a:spcAft>
                <a:spcPct val="30000"/>
              </a:spcAft>
              <a:buFontTx/>
              <a:buChar char="•"/>
              <a:defRPr/>
            </a:pPr>
            <a:r>
              <a:rPr lang="en-US" b="1" dirty="0" smtClean="0">
                <a:ea typeface="+mn-ea"/>
                <a:cs typeface="+mn-cs"/>
              </a:rPr>
              <a:t>A</a:t>
            </a:r>
            <a:r>
              <a:rPr lang="en-US" b="1" dirty="0" smtClean="0">
                <a:ea typeface="+mn-ea"/>
                <a:cs typeface="Times New Roman" pitchFamily="18" charset="0"/>
              </a:rPr>
              <a:t>ssociations: </a:t>
            </a:r>
            <a:r>
              <a:rPr lang="en-US" dirty="0" smtClean="0">
                <a:ea typeface="+mn-ea"/>
                <a:cs typeface="Times New Roman" pitchFamily="18" charset="0"/>
              </a:rPr>
              <a:t>Occurrences linked to single event</a:t>
            </a:r>
          </a:p>
          <a:p>
            <a:pPr marL="285750" indent="-285750">
              <a:spcAft>
                <a:spcPct val="30000"/>
              </a:spcAft>
              <a:buFontTx/>
              <a:buChar char="•"/>
              <a:defRPr/>
            </a:pPr>
            <a:r>
              <a:rPr lang="en-US" b="1" dirty="0" smtClean="0">
                <a:ea typeface="+mn-ea"/>
                <a:cs typeface="Times New Roman" pitchFamily="18" charset="0"/>
              </a:rPr>
              <a:t>Sequences: </a:t>
            </a:r>
            <a:r>
              <a:rPr lang="en-US" dirty="0" smtClean="0">
                <a:ea typeface="+mn-ea"/>
                <a:cs typeface="Times New Roman" pitchFamily="18" charset="0"/>
              </a:rPr>
              <a:t>Events linked over time</a:t>
            </a:r>
          </a:p>
          <a:p>
            <a:pPr marL="285750" indent="-285750">
              <a:spcAft>
                <a:spcPct val="30000"/>
              </a:spcAft>
              <a:buFontTx/>
              <a:buChar char="•"/>
              <a:defRPr/>
            </a:pPr>
            <a:r>
              <a:rPr lang="en-US" b="1" dirty="0" smtClean="0">
                <a:ea typeface="+mn-ea"/>
                <a:cs typeface="Times New Roman" pitchFamily="18" charset="0"/>
              </a:rPr>
              <a:t>Classification: </a:t>
            </a:r>
            <a:r>
              <a:rPr lang="en-US" dirty="0" smtClean="0">
                <a:ea typeface="+mn-ea"/>
                <a:cs typeface="Times New Roman" pitchFamily="18" charset="0"/>
              </a:rPr>
              <a:t>Recognizes patterns that describe group to which item belongs</a:t>
            </a:r>
          </a:p>
          <a:p>
            <a:pPr marL="285750" indent="-285750">
              <a:spcAft>
                <a:spcPct val="30000"/>
              </a:spcAft>
              <a:buFontTx/>
              <a:buChar char="•"/>
              <a:defRPr/>
            </a:pPr>
            <a:r>
              <a:rPr lang="en-US" b="1" dirty="0" smtClean="0">
                <a:ea typeface="+mn-ea"/>
                <a:cs typeface="Times New Roman" pitchFamily="18" charset="0"/>
              </a:rPr>
              <a:t>Clustering: </a:t>
            </a:r>
            <a:r>
              <a:rPr lang="en-US" dirty="0" smtClean="0">
                <a:ea typeface="+mn-ea"/>
                <a:cs typeface="Times New Roman" pitchFamily="18" charset="0"/>
              </a:rPr>
              <a:t>Similar to classification when no groups have been defined; finds groupings within data</a:t>
            </a:r>
          </a:p>
          <a:p>
            <a:pPr marL="285750" indent="-285750">
              <a:spcAft>
                <a:spcPct val="30000"/>
              </a:spcAft>
              <a:buFontTx/>
              <a:buChar char="•"/>
              <a:defRPr/>
            </a:pPr>
            <a:r>
              <a:rPr lang="en-US" b="1" dirty="0" smtClean="0">
                <a:ea typeface="+mn-ea"/>
                <a:cs typeface="Times New Roman" pitchFamily="18" charset="0"/>
              </a:rPr>
              <a:t>Forecasting: </a:t>
            </a:r>
            <a:r>
              <a:rPr lang="en-US" dirty="0" smtClean="0">
                <a:ea typeface="+mn-ea"/>
                <a:cs typeface="Times New Roman" pitchFamily="18" charset="0"/>
              </a:rPr>
              <a:t>Uses series of existing values to forecast what other values will be</a:t>
            </a:r>
          </a:p>
          <a:p>
            <a:pPr eaLnBrk="1" hangingPunct="1">
              <a:defRPr/>
            </a:pPr>
            <a:endParaRPr lang="en-US" dirty="0" smtClean="0">
              <a:ea typeface="+mn-ea"/>
              <a:cs typeface="+mn-cs"/>
            </a:endParaRPr>
          </a:p>
        </p:txBody>
      </p:sp>
      <p:sp>
        <p:nvSpPr>
          <p:cNvPr id="7680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C0B2705-591A-4B2F-AC27-F5E61CD5C4B3}" type="slidenum">
              <a:rPr lang="en-US" sz="1200">
                <a:latin typeface="Times New Roman" panose="02020603050405020304" pitchFamily="18" charset="0"/>
              </a:rPr>
              <a:pPr/>
              <a:t>16</a:t>
            </a:fld>
            <a:endParaRPr lang="en-US" sz="1200">
              <a:latin typeface="Times New Roman" panose="02020603050405020304" pitchFamily="18" charset="0"/>
            </a:endParaRPr>
          </a:p>
        </p:txBody>
      </p:sp>
    </p:spTree>
    <p:extLst>
      <p:ext uri="{BB962C8B-B14F-4D97-AF65-F5344CB8AC3E}">
        <p14:creationId xmlns:p14="http://schemas.microsoft.com/office/powerpoint/2010/main" val="28468406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noTextEdit="1"/>
          </p:cNvSpPr>
          <p:nvPr>
            <p:ph type="sldImg"/>
          </p:nvPr>
        </p:nvSpPr>
        <p:spPr>
          <a:ln/>
        </p:spPr>
      </p:sp>
      <p:sp>
        <p:nvSpPr>
          <p:cNvPr id="7885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ea typeface="ＭＳ Ｐゴシック" pitchFamily="34" charset="-128"/>
              </a:rPr>
              <a:t>Whereas data mining describes analysis of data in databases, there are other types of information that can be </a:t>
            </a:r>
            <a:r>
              <a:rPr lang="ja-JP" altLang="en-US" dirty="0" smtClean="0">
                <a:ea typeface="ＭＳ Ｐゴシック" pitchFamily="34" charset="-128"/>
              </a:rPr>
              <a:t>“</a:t>
            </a:r>
            <a:r>
              <a:rPr lang="en-US" altLang="ja-JP" dirty="0" smtClean="0">
                <a:ea typeface="ＭＳ Ｐゴシック" pitchFamily="34" charset="-128"/>
              </a:rPr>
              <a:t>mined,</a:t>
            </a:r>
            <a:r>
              <a:rPr lang="ja-JP" altLang="en-US" dirty="0" smtClean="0">
                <a:ea typeface="ＭＳ Ｐゴシック" pitchFamily="34" charset="-128"/>
              </a:rPr>
              <a:t>”</a:t>
            </a:r>
            <a:r>
              <a:rPr lang="en-US" altLang="ja-JP" dirty="0" smtClean="0">
                <a:ea typeface="ＭＳ Ｐゴシック" pitchFamily="34" charset="-128"/>
              </a:rPr>
              <a:t> such as text mining and Web mining. Ask students what other types of unstructured textual data sets a company might store, and what kind of  useful information might be extracted from them.</a:t>
            </a:r>
          </a:p>
          <a:p>
            <a:endParaRPr lang="en-US" dirty="0" smtClean="0">
              <a:ea typeface="ＭＳ Ｐゴシック" pitchFamily="34" charset="-128"/>
            </a:endParaRPr>
          </a:p>
          <a:p>
            <a:endParaRPr lang="en-US" dirty="0" smtClean="0"/>
          </a:p>
        </p:txBody>
      </p:sp>
      <p:sp>
        <p:nvSpPr>
          <p:cNvPr id="7885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4E5BB58-CB10-493A-A9F4-B2B46B4BEF55}" type="slidenum">
              <a:rPr lang="en-US" sz="1200">
                <a:latin typeface="Times New Roman" panose="02020603050405020304" pitchFamily="18" charset="0"/>
              </a:rPr>
              <a:pPr/>
              <a:t>17</a:t>
            </a:fld>
            <a:endParaRPr lang="en-US" sz="1200">
              <a:latin typeface="Times New Roman" panose="02020603050405020304" pitchFamily="18" charset="0"/>
            </a:endParaRPr>
          </a:p>
        </p:txBody>
      </p:sp>
    </p:spTree>
    <p:extLst>
      <p:ext uri="{BB962C8B-B14F-4D97-AF65-F5344CB8AC3E}">
        <p14:creationId xmlns:p14="http://schemas.microsoft.com/office/powerpoint/2010/main" val="1131431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noTextEdit="1"/>
          </p:cNvSpPr>
          <p:nvPr>
            <p:ph type="sldImg"/>
          </p:nvPr>
        </p:nvSpPr>
        <p:spPr>
          <a:ln/>
        </p:spPr>
      </p:sp>
      <p:sp>
        <p:nvSpPr>
          <p:cNvPr id="8089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ea typeface="ＭＳ Ｐゴシック" pitchFamily="34" charset="-128"/>
              </a:rPr>
              <a:t>This slide continues the exploration of mining stored data for valuable information. In addition to text mining, there are several ways to mine information on the Web. The text uses the example of marketers using Google Trends and Google Insights for Search services, which track the popularity of various words and phrases used in Google search queries, to learn what people are interested in and what they are interested in buying. What type of Web mining is this? Why might a marketer be interested in the number of Web pages that link to a site?</a:t>
            </a:r>
          </a:p>
          <a:p>
            <a:endParaRPr lang="en-US" dirty="0" smtClean="0">
              <a:ea typeface="ＭＳ Ｐゴシック" pitchFamily="34" charset="-128"/>
            </a:endParaRPr>
          </a:p>
          <a:p>
            <a:endParaRPr lang="en-US" dirty="0" smtClean="0"/>
          </a:p>
        </p:txBody>
      </p:sp>
      <p:sp>
        <p:nvSpPr>
          <p:cNvPr id="8089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C91E167-AF54-4C57-BED4-54EF50516CEB}" type="slidenum">
              <a:rPr lang="en-US" sz="1200">
                <a:latin typeface="Times New Roman" panose="02020603050405020304" pitchFamily="18" charset="0"/>
              </a:rPr>
              <a:pPr/>
              <a:t>18</a:t>
            </a:fld>
            <a:endParaRPr lang="en-US" sz="1200">
              <a:latin typeface="Times New Roman" panose="02020603050405020304" pitchFamily="18" charset="0"/>
            </a:endParaRPr>
          </a:p>
        </p:txBody>
      </p:sp>
    </p:spTree>
    <p:extLst>
      <p:ext uri="{BB962C8B-B14F-4D97-AF65-F5344CB8AC3E}">
        <p14:creationId xmlns:p14="http://schemas.microsoft.com/office/powerpoint/2010/main" val="1329363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noTextEdit="1"/>
          </p:cNvSpPr>
          <p:nvPr>
            <p:ph type="sldImg"/>
          </p:nvPr>
        </p:nvSpPr>
        <p:spPr>
          <a:ln/>
        </p:spPr>
      </p:sp>
      <p:sp>
        <p:nvSpPr>
          <p:cNvPr id="3584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
        <p:nvSpPr>
          <p:cNvPr id="3584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6D3D1F-0151-4EA1-B31E-CF118B9A474B}" type="slidenum">
              <a:rPr lang="en-US" sz="1200">
                <a:latin typeface="Times New Roman" panose="02020603050405020304" pitchFamily="18" charset="0"/>
              </a:rPr>
              <a:pPr/>
              <a:t>20</a:t>
            </a:fld>
            <a:endParaRPr lang="en-US" sz="1200">
              <a:latin typeface="Times New Roman" panose="02020603050405020304" pitchFamily="18" charset="0"/>
            </a:endParaRPr>
          </a:p>
        </p:txBody>
      </p:sp>
    </p:spTree>
    <p:extLst>
      <p:ext uri="{BB962C8B-B14F-4D97-AF65-F5344CB8AC3E}">
        <p14:creationId xmlns:p14="http://schemas.microsoft.com/office/powerpoint/2010/main" val="1717425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TextEdit="1"/>
          </p:cNvSpPr>
          <p:nvPr>
            <p:ph type="sldImg"/>
          </p:nvPr>
        </p:nvSpPr>
        <p:spPr>
          <a:ln/>
        </p:spPr>
      </p:sp>
      <p:sp>
        <p:nvSpPr>
          <p:cNvPr id="3789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
        <p:nvSpPr>
          <p:cNvPr id="3789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09AAC93-3284-4C3F-B118-415E10AFCEF5}" type="slidenum">
              <a:rPr lang="en-US" sz="1200">
                <a:latin typeface="Times New Roman" panose="02020603050405020304" pitchFamily="18" charset="0"/>
              </a:rPr>
              <a:pPr/>
              <a:t>21</a:t>
            </a:fld>
            <a:endParaRPr lang="en-US" sz="1200">
              <a:latin typeface="Times New Roman" panose="02020603050405020304" pitchFamily="18" charset="0"/>
            </a:endParaRPr>
          </a:p>
        </p:txBody>
      </p:sp>
    </p:spTree>
    <p:extLst>
      <p:ext uri="{BB962C8B-B14F-4D97-AF65-F5344CB8AC3E}">
        <p14:creationId xmlns:p14="http://schemas.microsoft.com/office/powerpoint/2010/main" val="2801897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smtClean="0"/>
              <a:t>READ</a:t>
            </a:r>
            <a:r>
              <a:rPr lang="en-IE" baseline="0" dirty="0" smtClean="0"/>
              <a:t> THIS: http://analytics.ncsu.edu/sesug/2008/BI-001.pdf</a:t>
            </a:r>
          </a:p>
          <a:p>
            <a:endParaRPr lang="en-IE" dirty="0"/>
          </a:p>
        </p:txBody>
      </p:sp>
      <p:sp>
        <p:nvSpPr>
          <p:cNvPr id="4" name="Slide Number Placeholder 3"/>
          <p:cNvSpPr>
            <a:spLocks noGrp="1"/>
          </p:cNvSpPr>
          <p:nvPr>
            <p:ph type="sldNum" sz="quarter" idx="10"/>
          </p:nvPr>
        </p:nvSpPr>
        <p:spPr/>
        <p:txBody>
          <a:bodyPr/>
          <a:lstStyle/>
          <a:p>
            <a:fld id="{A1824F3F-BCBA-4D15-837A-A6CEB249FB76}" type="slidenum">
              <a:rPr lang="en-IE" smtClean="0"/>
              <a:t>3</a:t>
            </a:fld>
            <a:endParaRPr lang="en-IE"/>
          </a:p>
        </p:txBody>
      </p:sp>
    </p:spTree>
    <p:extLst>
      <p:ext uri="{BB962C8B-B14F-4D97-AF65-F5344CB8AC3E}">
        <p14:creationId xmlns:p14="http://schemas.microsoft.com/office/powerpoint/2010/main" val="15250739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noTextEdit="1"/>
          </p:cNvSpPr>
          <p:nvPr>
            <p:ph type="sldImg"/>
          </p:nvPr>
        </p:nvSpPr>
        <p:spPr>
          <a:ln/>
        </p:spPr>
      </p:sp>
      <p:sp>
        <p:nvSpPr>
          <p:cNvPr id="3993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http://www.youtube.com/watch?v=IlNu15rVKSg</a:t>
            </a:r>
          </a:p>
          <a:p>
            <a:endParaRPr lang="en-US" dirty="0" smtClean="0"/>
          </a:p>
        </p:txBody>
      </p:sp>
      <p:sp>
        <p:nvSpPr>
          <p:cNvPr id="3993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7A5059D-F798-4138-A32B-A85053ECF6B4}" type="slidenum">
              <a:rPr lang="en-US" sz="1200">
                <a:latin typeface="Times New Roman" panose="02020603050405020304" pitchFamily="18" charset="0"/>
              </a:rPr>
              <a:pPr/>
              <a:t>22</a:t>
            </a:fld>
            <a:endParaRPr lang="en-US" sz="1200">
              <a:latin typeface="Times New Roman" panose="02020603050405020304" pitchFamily="18" charset="0"/>
            </a:endParaRPr>
          </a:p>
        </p:txBody>
      </p:sp>
    </p:spTree>
    <p:extLst>
      <p:ext uri="{BB962C8B-B14F-4D97-AF65-F5344CB8AC3E}">
        <p14:creationId xmlns:p14="http://schemas.microsoft.com/office/powerpoint/2010/main" val="39507588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noTextEdit="1"/>
          </p:cNvSpPr>
          <p:nvPr>
            <p:ph type="sldImg"/>
          </p:nvPr>
        </p:nvSpPr>
        <p:spPr>
          <a:ln/>
        </p:spPr>
      </p:sp>
      <p:sp>
        <p:nvSpPr>
          <p:cNvPr id="4198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
        <p:nvSpPr>
          <p:cNvPr id="4198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F42EA52-C3B1-470F-B559-EAEDDD82A980}" type="slidenum">
              <a:rPr lang="en-US" sz="1200">
                <a:latin typeface="Times New Roman" panose="02020603050405020304" pitchFamily="18" charset="0"/>
              </a:rPr>
              <a:pPr/>
              <a:t>23</a:t>
            </a:fld>
            <a:endParaRPr lang="en-US" sz="1200">
              <a:latin typeface="Times New Roman" panose="02020603050405020304" pitchFamily="18" charset="0"/>
            </a:endParaRPr>
          </a:p>
        </p:txBody>
      </p:sp>
    </p:spTree>
    <p:extLst>
      <p:ext uri="{BB962C8B-B14F-4D97-AF65-F5344CB8AC3E}">
        <p14:creationId xmlns:p14="http://schemas.microsoft.com/office/powerpoint/2010/main" val="3786816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a:ln/>
        </p:spPr>
      </p:sp>
      <p:sp>
        <p:nvSpPr>
          <p:cNvPr id="4403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
        <p:nvSpPr>
          <p:cNvPr id="4403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3531E8F-A928-479A-8759-5B7B33A167DE}" type="slidenum">
              <a:rPr lang="en-US" sz="1200">
                <a:latin typeface="Times New Roman" panose="02020603050405020304" pitchFamily="18" charset="0"/>
              </a:rPr>
              <a:pPr/>
              <a:t>24</a:t>
            </a:fld>
            <a:endParaRPr lang="en-US" sz="1200">
              <a:latin typeface="Times New Roman" panose="02020603050405020304" pitchFamily="18" charset="0"/>
            </a:endParaRPr>
          </a:p>
        </p:txBody>
      </p:sp>
    </p:spTree>
    <p:extLst>
      <p:ext uri="{BB962C8B-B14F-4D97-AF65-F5344CB8AC3E}">
        <p14:creationId xmlns:p14="http://schemas.microsoft.com/office/powerpoint/2010/main" val="7009873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a:ln/>
        </p:spPr>
      </p:sp>
      <p:sp>
        <p:nvSpPr>
          <p:cNvPr id="4608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
        <p:nvSpPr>
          <p:cNvPr id="4608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17C48DA-E34A-486B-B052-99A7082574D1}" type="slidenum">
              <a:rPr lang="en-US" sz="1200">
                <a:latin typeface="Times New Roman" panose="02020603050405020304" pitchFamily="18" charset="0"/>
              </a:rPr>
              <a:pPr/>
              <a:t>25</a:t>
            </a:fld>
            <a:endParaRPr lang="en-US" sz="1200">
              <a:latin typeface="Times New Roman" panose="02020603050405020304" pitchFamily="18" charset="0"/>
            </a:endParaRPr>
          </a:p>
        </p:txBody>
      </p:sp>
    </p:spTree>
    <p:extLst>
      <p:ext uri="{BB962C8B-B14F-4D97-AF65-F5344CB8AC3E}">
        <p14:creationId xmlns:p14="http://schemas.microsoft.com/office/powerpoint/2010/main" val="1826348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noTextEdit="1"/>
          </p:cNvSpPr>
          <p:nvPr>
            <p:ph type="sldImg"/>
          </p:nvPr>
        </p:nvSpPr>
        <p:spPr>
          <a:ln/>
        </p:spPr>
      </p:sp>
      <p:sp>
        <p:nvSpPr>
          <p:cNvPr id="4813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
        <p:nvSpPr>
          <p:cNvPr id="4813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CE96196-0830-48E1-9EB3-279BB617BC49}" type="slidenum">
              <a:rPr lang="en-US" sz="1200">
                <a:latin typeface="Times New Roman" panose="02020603050405020304" pitchFamily="18" charset="0"/>
              </a:rPr>
              <a:pPr/>
              <a:t>26</a:t>
            </a:fld>
            <a:endParaRPr lang="en-US" sz="1200">
              <a:latin typeface="Times New Roman" panose="02020603050405020304" pitchFamily="18" charset="0"/>
            </a:endParaRPr>
          </a:p>
        </p:txBody>
      </p:sp>
    </p:spTree>
    <p:extLst>
      <p:ext uri="{BB962C8B-B14F-4D97-AF65-F5344CB8AC3E}">
        <p14:creationId xmlns:p14="http://schemas.microsoft.com/office/powerpoint/2010/main" val="38024035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noTextEdit="1"/>
          </p:cNvSpPr>
          <p:nvPr>
            <p:ph type="sldImg"/>
          </p:nvPr>
        </p:nvSpPr>
        <p:spPr>
          <a:ln/>
        </p:spPr>
      </p:sp>
      <p:sp>
        <p:nvSpPr>
          <p:cNvPr id="5017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
        <p:nvSpPr>
          <p:cNvPr id="5017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231FBFD-54B1-47F2-A501-B0A38E54F3AB}" type="slidenum">
              <a:rPr lang="en-US" sz="1200">
                <a:latin typeface="Times New Roman" panose="02020603050405020304" pitchFamily="18" charset="0"/>
              </a:rPr>
              <a:pPr/>
              <a:t>27</a:t>
            </a:fld>
            <a:endParaRPr lang="en-US" sz="1200">
              <a:latin typeface="Times New Roman" panose="02020603050405020304" pitchFamily="18" charset="0"/>
            </a:endParaRPr>
          </a:p>
        </p:txBody>
      </p:sp>
    </p:spTree>
    <p:extLst>
      <p:ext uri="{BB962C8B-B14F-4D97-AF65-F5344CB8AC3E}">
        <p14:creationId xmlns:p14="http://schemas.microsoft.com/office/powerpoint/2010/main" val="22125796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10"/>
          </p:nvPr>
        </p:nvSpPr>
        <p:spPr/>
        <p:txBody>
          <a:bodyPr/>
          <a:lstStyle/>
          <a:p>
            <a:fld id="{A1824F3F-BCBA-4D15-837A-A6CEB249FB76}" type="slidenum">
              <a:rPr lang="en-IE" smtClean="0"/>
              <a:t>28</a:t>
            </a:fld>
            <a:endParaRPr lang="en-IE"/>
          </a:p>
        </p:txBody>
      </p:sp>
    </p:spTree>
    <p:extLst>
      <p:ext uri="{BB962C8B-B14F-4D97-AF65-F5344CB8AC3E}">
        <p14:creationId xmlns:p14="http://schemas.microsoft.com/office/powerpoint/2010/main" val="35093859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10"/>
          </p:nvPr>
        </p:nvSpPr>
        <p:spPr/>
        <p:txBody>
          <a:bodyPr/>
          <a:lstStyle/>
          <a:p>
            <a:fld id="{A1824F3F-BCBA-4D15-837A-A6CEB249FB76}" type="slidenum">
              <a:rPr lang="en-IE" smtClean="0"/>
              <a:t>29</a:t>
            </a:fld>
            <a:endParaRPr lang="en-IE"/>
          </a:p>
        </p:txBody>
      </p:sp>
    </p:spTree>
    <p:extLst>
      <p:ext uri="{BB962C8B-B14F-4D97-AF65-F5344CB8AC3E}">
        <p14:creationId xmlns:p14="http://schemas.microsoft.com/office/powerpoint/2010/main" val="38027926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noTextEdit="1"/>
          </p:cNvSpPr>
          <p:nvPr>
            <p:ph type="sldImg"/>
          </p:nvPr>
        </p:nvSpPr>
        <p:spPr>
          <a:ln/>
        </p:spPr>
      </p:sp>
      <p:sp>
        <p:nvSpPr>
          <p:cNvPr id="5427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Ref: article on Moodle about </a:t>
            </a:r>
            <a:r>
              <a:rPr lang="en-US" dirty="0" err="1" smtClean="0"/>
              <a:t>Fedex</a:t>
            </a:r>
            <a:r>
              <a:rPr lang="en-US" dirty="0" smtClean="0"/>
              <a:t> CIO.</a:t>
            </a:r>
          </a:p>
        </p:txBody>
      </p:sp>
      <p:sp>
        <p:nvSpPr>
          <p:cNvPr id="5427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0F65367-66F9-4F4E-9D84-E1FA349B3BE1}" type="slidenum">
              <a:rPr lang="en-US" sz="1200">
                <a:latin typeface="Times New Roman" panose="02020603050405020304" pitchFamily="18" charset="0"/>
              </a:rPr>
              <a:pPr/>
              <a:t>30</a:t>
            </a:fld>
            <a:endParaRPr lang="en-US" sz="1200">
              <a:latin typeface="Times New Roman" panose="02020603050405020304" pitchFamily="18" charset="0"/>
            </a:endParaRPr>
          </a:p>
        </p:txBody>
      </p:sp>
    </p:spTree>
    <p:extLst>
      <p:ext uri="{BB962C8B-B14F-4D97-AF65-F5344CB8AC3E}">
        <p14:creationId xmlns:p14="http://schemas.microsoft.com/office/powerpoint/2010/main" val="37189566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noTextEdit="1"/>
          </p:cNvSpPr>
          <p:nvPr>
            <p:ph type="sldImg"/>
          </p:nvPr>
        </p:nvSpPr>
        <p:spPr>
          <a:ln/>
        </p:spPr>
      </p:sp>
      <p:sp>
        <p:nvSpPr>
          <p:cNvPr id="5632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
        <p:nvSpPr>
          <p:cNvPr id="5632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09E09D2-9D62-4AD4-AD5B-CB4DFC80AF60}" type="slidenum">
              <a:rPr lang="en-US" sz="1200">
                <a:latin typeface="Times New Roman" panose="02020603050405020304" pitchFamily="18" charset="0"/>
              </a:rPr>
              <a:pPr/>
              <a:t>31</a:t>
            </a:fld>
            <a:endParaRPr lang="en-US" sz="1200">
              <a:latin typeface="Times New Roman" panose="02020603050405020304" pitchFamily="18" charset="0"/>
            </a:endParaRPr>
          </a:p>
        </p:txBody>
      </p:sp>
    </p:spTree>
    <p:extLst>
      <p:ext uri="{BB962C8B-B14F-4D97-AF65-F5344CB8AC3E}">
        <p14:creationId xmlns:p14="http://schemas.microsoft.com/office/powerpoint/2010/main" val="3234271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10"/>
          </p:nvPr>
        </p:nvSpPr>
        <p:spPr/>
        <p:txBody>
          <a:bodyPr/>
          <a:lstStyle/>
          <a:p>
            <a:fld id="{A1824F3F-BCBA-4D15-837A-A6CEB249FB76}" type="slidenum">
              <a:rPr lang="en-IE" smtClean="0"/>
              <a:t>4</a:t>
            </a:fld>
            <a:endParaRPr lang="en-IE"/>
          </a:p>
        </p:txBody>
      </p:sp>
    </p:spTree>
    <p:extLst>
      <p:ext uri="{BB962C8B-B14F-4D97-AF65-F5344CB8AC3E}">
        <p14:creationId xmlns:p14="http://schemas.microsoft.com/office/powerpoint/2010/main" val="8257415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noTextEdit="1"/>
          </p:cNvSpPr>
          <p:nvPr>
            <p:ph type="sldImg"/>
          </p:nvPr>
        </p:nvSpPr>
        <p:spPr>
          <a:ln/>
        </p:spPr>
      </p:sp>
      <p:sp>
        <p:nvSpPr>
          <p:cNvPr id="583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
        <p:nvSpPr>
          <p:cNvPr id="583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7AFDC4C-7D6B-4CE2-BC45-C95EADCD7001}" type="slidenum">
              <a:rPr lang="en-US" sz="1200">
                <a:latin typeface="Times New Roman" panose="02020603050405020304" pitchFamily="18" charset="0"/>
              </a:rPr>
              <a:pPr/>
              <a:t>32</a:t>
            </a:fld>
            <a:endParaRPr lang="en-US" sz="1200">
              <a:latin typeface="Times New Roman" panose="02020603050405020304" pitchFamily="18" charset="0"/>
            </a:endParaRPr>
          </a:p>
        </p:txBody>
      </p:sp>
    </p:spTree>
    <p:extLst>
      <p:ext uri="{BB962C8B-B14F-4D97-AF65-F5344CB8AC3E}">
        <p14:creationId xmlns:p14="http://schemas.microsoft.com/office/powerpoint/2010/main" val="7130104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TextEdit="1"/>
          </p:cNvSpPr>
          <p:nvPr>
            <p:ph type="sldImg"/>
          </p:nvPr>
        </p:nvSpPr>
        <p:spPr>
          <a:ln/>
        </p:spPr>
      </p:sp>
      <p:sp>
        <p:nvSpPr>
          <p:cNvPr id="604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
        <p:nvSpPr>
          <p:cNvPr id="604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1E0F2EE-2284-4C6E-AEDA-5221718572A3}" type="slidenum">
              <a:rPr lang="en-US" sz="1200">
                <a:latin typeface="Times New Roman" panose="02020603050405020304" pitchFamily="18" charset="0"/>
              </a:rPr>
              <a:pPr/>
              <a:t>33</a:t>
            </a:fld>
            <a:endParaRPr lang="en-US" sz="1200">
              <a:latin typeface="Times New Roman" panose="02020603050405020304" pitchFamily="18" charset="0"/>
            </a:endParaRPr>
          </a:p>
        </p:txBody>
      </p:sp>
    </p:spTree>
    <p:extLst>
      <p:ext uri="{BB962C8B-B14F-4D97-AF65-F5344CB8AC3E}">
        <p14:creationId xmlns:p14="http://schemas.microsoft.com/office/powerpoint/2010/main" val="10838433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a:ln/>
        </p:spPr>
      </p:sp>
      <p:sp>
        <p:nvSpPr>
          <p:cNvPr id="6246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
        <p:nvSpPr>
          <p:cNvPr id="6246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2C2B59-EFBF-4EDA-B966-580B265B8917}" type="slidenum">
              <a:rPr lang="en-US" sz="1200">
                <a:latin typeface="Times New Roman" panose="02020603050405020304" pitchFamily="18" charset="0"/>
              </a:rPr>
              <a:pPr/>
              <a:t>34</a:t>
            </a:fld>
            <a:endParaRPr lang="en-US" sz="1200">
              <a:latin typeface="Times New Roman" panose="02020603050405020304" pitchFamily="18" charset="0"/>
            </a:endParaRPr>
          </a:p>
        </p:txBody>
      </p:sp>
    </p:spTree>
    <p:extLst>
      <p:ext uri="{BB962C8B-B14F-4D97-AF65-F5344CB8AC3E}">
        <p14:creationId xmlns:p14="http://schemas.microsoft.com/office/powerpoint/2010/main" val="13107797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a:ln/>
        </p:spPr>
      </p:sp>
      <p:sp>
        <p:nvSpPr>
          <p:cNvPr id="645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
        <p:nvSpPr>
          <p:cNvPr id="6451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D8FD8DE-C8D1-4722-BFD0-EAA1907441FC}" type="slidenum">
              <a:rPr lang="en-US" sz="1200">
                <a:latin typeface="Times New Roman" panose="02020603050405020304" pitchFamily="18" charset="0"/>
              </a:rPr>
              <a:pPr/>
              <a:t>35</a:t>
            </a:fld>
            <a:endParaRPr lang="en-US" sz="1200">
              <a:latin typeface="Times New Roman" panose="02020603050405020304" pitchFamily="18" charset="0"/>
            </a:endParaRPr>
          </a:p>
        </p:txBody>
      </p:sp>
    </p:spTree>
    <p:extLst>
      <p:ext uri="{BB962C8B-B14F-4D97-AF65-F5344CB8AC3E}">
        <p14:creationId xmlns:p14="http://schemas.microsoft.com/office/powerpoint/2010/main" val="12817178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noTextEdit="1"/>
          </p:cNvSpPr>
          <p:nvPr>
            <p:ph type="sldImg"/>
          </p:nvPr>
        </p:nvSpPr>
        <p:spPr>
          <a:ln/>
        </p:spPr>
      </p:sp>
      <p:sp>
        <p:nvSpPr>
          <p:cNvPr id="665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This graphic shows the same Microsoft Excel spreadsheet with a PivotTable with two dimensions—it shows where customers come from in terms of region and advertising source.</a:t>
            </a:r>
          </a:p>
        </p:txBody>
      </p:sp>
      <p:sp>
        <p:nvSpPr>
          <p:cNvPr id="665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CAABE1F-4E95-4B24-8C67-669B23F9AE0D}" type="slidenum">
              <a:rPr lang="en-US" sz="1200">
                <a:latin typeface="Times New Roman" panose="02020603050405020304" pitchFamily="18" charset="0"/>
              </a:rPr>
              <a:pPr/>
              <a:t>36</a:t>
            </a:fld>
            <a:endParaRPr lang="en-US" sz="1200">
              <a:latin typeface="Times New Roman" panose="02020603050405020304" pitchFamily="18" charset="0"/>
            </a:endParaRPr>
          </a:p>
        </p:txBody>
      </p:sp>
    </p:spTree>
    <p:extLst>
      <p:ext uri="{BB962C8B-B14F-4D97-AF65-F5344CB8AC3E}">
        <p14:creationId xmlns:p14="http://schemas.microsoft.com/office/powerpoint/2010/main" val="27499451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026"/>
          <p:cNvSpPr>
            <a:spLocks noGrp="1" noRot="1" noChangeAspect="1" noChangeArrowheads="1" noTextEdit="1"/>
          </p:cNvSpPr>
          <p:nvPr>
            <p:ph type="sldImg"/>
          </p:nvPr>
        </p:nvSpPr>
        <p:spPr>
          <a:xfrm>
            <a:off x="95250" y="747713"/>
            <a:ext cx="6611938" cy="3719512"/>
          </a:xfrm>
          <a:solidFill>
            <a:srgbClr val="FFFFFF"/>
          </a:solidFill>
          <a:ln/>
        </p:spPr>
      </p:sp>
      <p:sp>
        <p:nvSpPr>
          <p:cNvPr id="34819" name="Rectangle 1027"/>
          <p:cNvSpPr>
            <a:spLocks noGrp="1" noChangeArrowheads="1"/>
          </p:cNvSpPr>
          <p:nvPr>
            <p:ph type="body" idx="1"/>
          </p:nvPr>
        </p:nvSpPr>
        <p:spPr>
          <a:xfrm>
            <a:off x="905767" y="4715482"/>
            <a:ext cx="4986142" cy="4462719"/>
          </a:xfrm>
          <a:solidFill>
            <a:srgbClr val="FFFFFF"/>
          </a:solidFill>
          <a:ln w="12700">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95008" tIns="47500" rIns="95008" bIns="47500"/>
          <a:lstStyle/>
          <a:p>
            <a:pPr>
              <a:defRPr/>
            </a:pPr>
            <a:endParaRPr lang="en-US">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93663" y="746125"/>
            <a:ext cx="6615112" cy="3721100"/>
          </a:xfrm>
          <a:solidFill>
            <a:srgbClr val="FFFFFF"/>
          </a:solidFill>
          <a:ln/>
        </p:spPr>
      </p:sp>
      <p:sp>
        <p:nvSpPr>
          <p:cNvPr id="35843" name="Rectangle 3"/>
          <p:cNvSpPr>
            <a:spLocks noGrp="1" noChangeArrowheads="1"/>
          </p:cNvSpPr>
          <p:nvPr>
            <p:ph type="body" idx="1"/>
          </p:nvPr>
        </p:nvSpPr>
        <p:spPr>
          <a:xfrm>
            <a:off x="905767" y="4713840"/>
            <a:ext cx="4986142" cy="4466003"/>
          </a:xfrm>
          <a:solidFill>
            <a:srgbClr val="FFFFFF"/>
          </a:solidFill>
          <a:ln w="12700">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95035" tIns="47517" rIns="95035" bIns="47517"/>
          <a:lstStyle/>
          <a:p>
            <a:pPr>
              <a:defRPr/>
            </a:pPr>
            <a:endParaRPr lang="en-US">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ChangeArrowheads="1" noTextEdit="1"/>
          </p:cNvSpPr>
          <p:nvPr>
            <p:ph type="sldImg"/>
          </p:nvPr>
        </p:nvSpPr>
        <p:spPr>
          <a:xfrm>
            <a:off x="93663" y="746125"/>
            <a:ext cx="6615112" cy="3721100"/>
          </a:xfrm>
          <a:solidFill>
            <a:srgbClr val="FFFFFF"/>
          </a:solidFill>
          <a:ln/>
        </p:spPr>
      </p:sp>
      <p:sp>
        <p:nvSpPr>
          <p:cNvPr id="36867" name="Rectangle 3"/>
          <p:cNvSpPr>
            <a:spLocks noGrp="1" noChangeArrowheads="1"/>
          </p:cNvSpPr>
          <p:nvPr>
            <p:ph type="body" idx="1"/>
          </p:nvPr>
        </p:nvSpPr>
        <p:spPr>
          <a:xfrm>
            <a:off x="905767" y="4713840"/>
            <a:ext cx="4986142" cy="4466003"/>
          </a:xfrm>
          <a:solidFill>
            <a:srgbClr val="FFFFFF"/>
          </a:solidFill>
          <a:ln w="12700">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95035" tIns="47517" rIns="95035" bIns="47517"/>
          <a:lstStyle/>
          <a:p>
            <a:pPr>
              <a:defRPr/>
            </a:pPr>
            <a:endParaRPr lang="en-US">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spect="1" noChangeArrowheads="1" noTextEdit="1"/>
          </p:cNvSpPr>
          <p:nvPr>
            <p:ph type="sldImg"/>
          </p:nvPr>
        </p:nvSpPr>
        <p:spPr>
          <a:xfrm>
            <a:off x="93663" y="746125"/>
            <a:ext cx="6615112" cy="3721100"/>
          </a:xfrm>
          <a:solidFill>
            <a:srgbClr val="FFFFFF"/>
          </a:solidFill>
          <a:ln/>
        </p:spPr>
      </p:sp>
      <p:sp>
        <p:nvSpPr>
          <p:cNvPr id="37891" name="Rectangle 3"/>
          <p:cNvSpPr>
            <a:spLocks noGrp="1" noChangeArrowheads="1"/>
          </p:cNvSpPr>
          <p:nvPr>
            <p:ph type="body" idx="1"/>
          </p:nvPr>
        </p:nvSpPr>
        <p:spPr>
          <a:xfrm>
            <a:off x="905767" y="4713840"/>
            <a:ext cx="4986142" cy="4466003"/>
          </a:xfrm>
          <a:solidFill>
            <a:srgbClr val="FFFFFF"/>
          </a:solidFill>
          <a:ln w="12700">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95035" tIns="47517" rIns="95035" bIns="47517"/>
          <a:lstStyle/>
          <a:p>
            <a:pPr>
              <a:defRPr/>
            </a:pPr>
            <a:endParaRPr lang="en-US">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a:xfrm>
            <a:off x="93663" y="746125"/>
            <a:ext cx="6615112" cy="3721100"/>
          </a:xfrm>
          <a:solidFill>
            <a:srgbClr val="FFFFFF"/>
          </a:solidFill>
          <a:ln/>
        </p:spPr>
      </p:sp>
      <p:sp>
        <p:nvSpPr>
          <p:cNvPr id="38915" name="Rectangle 3"/>
          <p:cNvSpPr>
            <a:spLocks noGrp="1" noChangeArrowheads="1"/>
          </p:cNvSpPr>
          <p:nvPr>
            <p:ph type="body" idx="1"/>
          </p:nvPr>
        </p:nvSpPr>
        <p:spPr>
          <a:xfrm>
            <a:off x="905767" y="4713840"/>
            <a:ext cx="4986142" cy="4466003"/>
          </a:xfrm>
          <a:solidFill>
            <a:srgbClr val="FFFFFF"/>
          </a:solidFill>
          <a:ln w="12700">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95035" tIns="47517" rIns="95035" bIns="47517"/>
          <a:lstStyle/>
          <a:p>
            <a:pPr>
              <a:defRPr/>
            </a:pPr>
            <a:endParaRPr lang="en-US">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10"/>
          </p:nvPr>
        </p:nvSpPr>
        <p:spPr/>
        <p:txBody>
          <a:bodyPr/>
          <a:lstStyle/>
          <a:p>
            <a:fld id="{A1824F3F-BCBA-4D15-837A-A6CEB249FB76}" type="slidenum">
              <a:rPr lang="en-IE" smtClean="0"/>
              <a:t>5</a:t>
            </a:fld>
            <a:endParaRPr lang="en-IE"/>
          </a:p>
        </p:txBody>
      </p:sp>
    </p:spTree>
    <p:extLst>
      <p:ext uri="{BB962C8B-B14F-4D97-AF65-F5344CB8AC3E}">
        <p14:creationId xmlns:p14="http://schemas.microsoft.com/office/powerpoint/2010/main" val="42639859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a:xfrm>
            <a:off x="93663" y="746125"/>
            <a:ext cx="6615112" cy="3721100"/>
          </a:xfrm>
          <a:solidFill>
            <a:srgbClr val="FFFFFF"/>
          </a:solidFill>
          <a:ln/>
        </p:spPr>
      </p:sp>
      <p:sp>
        <p:nvSpPr>
          <p:cNvPr id="39939" name="Rectangle 3"/>
          <p:cNvSpPr>
            <a:spLocks noGrp="1" noChangeArrowheads="1"/>
          </p:cNvSpPr>
          <p:nvPr>
            <p:ph type="body" idx="1"/>
          </p:nvPr>
        </p:nvSpPr>
        <p:spPr>
          <a:xfrm>
            <a:off x="905767" y="4713840"/>
            <a:ext cx="4986142" cy="4466003"/>
          </a:xfrm>
          <a:solidFill>
            <a:srgbClr val="FFFFFF"/>
          </a:solidFill>
          <a:ln w="12700">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95035" tIns="47517" rIns="95035" bIns="47517"/>
          <a:lstStyle/>
          <a:p>
            <a:pPr>
              <a:defRPr/>
            </a:pPr>
            <a:endParaRPr lang="en-US">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a:xfrm>
            <a:off x="93663" y="746125"/>
            <a:ext cx="6615112" cy="3721100"/>
          </a:xfrm>
          <a:ln/>
        </p:spPr>
      </p:sp>
      <p:sp>
        <p:nvSpPr>
          <p:cNvPr id="40963" name="Rectangle 3"/>
          <p:cNvSpPr>
            <a:spLocks noGrp="1" noChangeArrowheads="1"/>
          </p:cNvSpPr>
          <p:nvPr>
            <p:ph type="body" idx="1"/>
          </p:nvPr>
        </p:nvSpPr>
        <p:spPr>
          <a:xfrm>
            <a:off x="905767" y="4713840"/>
            <a:ext cx="4986142" cy="4466003"/>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95035" tIns="47517" rIns="95035" bIns="47517"/>
          <a:lstStyle/>
          <a:p>
            <a:pPr>
              <a:defRPr/>
            </a:pPr>
            <a:endParaRPr lang="en-US">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xfrm>
            <a:off x="95250" y="746125"/>
            <a:ext cx="6615113" cy="3721100"/>
          </a:xfrm>
          <a:ln/>
        </p:spPr>
      </p:sp>
      <p:sp>
        <p:nvSpPr>
          <p:cNvPr id="41987" name="Rectangle 3"/>
          <p:cNvSpPr>
            <a:spLocks noGrp="1" noChangeArrowheads="1"/>
          </p:cNvSpPr>
          <p:nvPr>
            <p:ph type="body" idx="1"/>
          </p:nvPr>
        </p:nvSpPr>
        <p:spPr>
          <a:xfrm>
            <a:off x="905767" y="4713840"/>
            <a:ext cx="4986142" cy="4466003"/>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95027" tIns="47514" rIns="95027" bIns="47514"/>
          <a:lstStyle/>
          <a:p>
            <a:pPr>
              <a:defRPr/>
            </a:pPr>
            <a:endParaRPr lang="en-US">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xfrm>
            <a:off x="95250" y="746125"/>
            <a:ext cx="6615113" cy="3721100"/>
          </a:xfrm>
          <a:ln/>
        </p:spPr>
      </p:sp>
      <p:sp>
        <p:nvSpPr>
          <p:cNvPr id="44035" name="Rectangle 3"/>
          <p:cNvSpPr>
            <a:spLocks noGrp="1" noChangeArrowheads="1"/>
          </p:cNvSpPr>
          <p:nvPr>
            <p:ph type="body" idx="1"/>
          </p:nvPr>
        </p:nvSpPr>
        <p:spPr>
          <a:xfrm>
            <a:off x="905767" y="4713840"/>
            <a:ext cx="4986142" cy="4466003"/>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95027" tIns="47514" rIns="95027" bIns="47514"/>
          <a:lstStyle/>
          <a:p>
            <a:pPr>
              <a:defRPr/>
            </a:pPr>
            <a:endParaRPr lang="en-US">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xfrm>
            <a:off x="95250" y="746125"/>
            <a:ext cx="6615113" cy="3721100"/>
          </a:xfrm>
          <a:ln/>
        </p:spPr>
      </p:sp>
      <p:sp>
        <p:nvSpPr>
          <p:cNvPr id="45059" name="Rectangle 3"/>
          <p:cNvSpPr>
            <a:spLocks noGrp="1" noChangeArrowheads="1"/>
          </p:cNvSpPr>
          <p:nvPr>
            <p:ph type="body" idx="1"/>
          </p:nvPr>
        </p:nvSpPr>
        <p:spPr>
          <a:xfrm>
            <a:off x="905767" y="4713840"/>
            <a:ext cx="4986142" cy="4466003"/>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95027" tIns="47514" rIns="95027" bIns="47514"/>
          <a:lstStyle/>
          <a:p>
            <a:pPr>
              <a:defRPr/>
            </a:pPr>
            <a:endParaRPr lang="en-US">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xfrm>
            <a:off x="95250" y="746125"/>
            <a:ext cx="6615113" cy="3721100"/>
          </a:xfrm>
          <a:ln/>
        </p:spPr>
      </p:sp>
      <p:sp>
        <p:nvSpPr>
          <p:cNvPr id="48131" name="Rectangle 3"/>
          <p:cNvSpPr>
            <a:spLocks noGrp="1" noChangeArrowheads="1"/>
          </p:cNvSpPr>
          <p:nvPr>
            <p:ph type="body" idx="1"/>
          </p:nvPr>
        </p:nvSpPr>
        <p:spPr>
          <a:xfrm>
            <a:off x="905767" y="4713840"/>
            <a:ext cx="4986142" cy="4466003"/>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95027" tIns="47514" rIns="95027" bIns="47514"/>
          <a:lstStyle/>
          <a:p>
            <a:pPr>
              <a:defRPr/>
            </a:pPr>
            <a:endParaRPr lang="en-US">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93663" y="746125"/>
            <a:ext cx="6615112" cy="3721100"/>
          </a:xfrm>
          <a:ln/>
        </p:spPr>
      </p:sp>
      <p:sp>
        <p:nvSpPr>
          <p:cNvPr id="51203" name="Rectangle 3"/>
          <p:cNvSpPr>
            <a:spLocks noGrp="1" noChangeArrowheads="1"/>
          </p:cNvSpPr>
          <p:nvPr>
            <p:ph type="body" idx="1"/>
          </p:nvPr>
        </p:nvSpPr>
        <p:spPr>
          <a:xfrm>
            <a:off x="905767" y="4713840"/>
            <a:ext cx="4986142" cy="4466003"/>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95035" tIns="47517" rIns="95035" bIns="47517"/>
          <a:lstStyle/>
          <a:p>
            <a:pPr>
              <a:defRPr/>
            </a:pPr>
            <a:endParaRPr lang="en-US">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xfrm>
            <a:off x="93663" y="746125"/>
            <a:ext cx="6615112" cy="3721100"/>
          </a:xfrm>
          <a:ln/>
        </p:spPr>
      </p:sp>
      <p:sp>
        <p:nvSpPr>
          <p:cNvPr id="53251" name="Rectangle 3"/>
          <p:cNvSpPr>
            <a:spLocks noGrp="1" noChangeArrowheads="1"/>
          </p:cNvSpPr>
          <p:nvPr>
            <p:ph type="body" idx="1"/>
          </p:nvPr>
        </p:nvSpPr>
        <p:spPr>
          <a:xfrm>
            <a:off x="905767" y="4713840"/>
            <a:ext cx="4986142" cy="4466003"/>
          </a:xfrm>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95035" tIns="47517" rIns="95035" bIns="47517"/>
          <a:lstStyle/>
          <a:p>
            <a:pPr>
              <a:defRPr/>
            </a:pPr>
            <a:endParaRPr lang="en-US">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smtClean="0"/>
              <a:t>Some interesting videos on </a:t>
            </a:r>
            <a:r>
              <a:rPr lang="en-IE" dirty="0" err="1" smtClean="0"/>
              <a:t>Googe</a:t>
            </a:r>
            <a:r>
              <a:rPr lang="en-IE" dirty="0" smtClean="0"/>
              <a:t> Tech Talks http://www.youtube.com/user/GoogleTechTalks?feature=watch</a:t>
            </a:r>
          </a:p>
          <a:p>
            <a:r>
              <a:rPr lang="en-IE" dirty="0" smtClean="0"/>
              <a:t>What is Big</a:t>
            </a:r>
            <a:r>
              <a:rPr lang="en-IE" baseline="0" dirty="0" smtClean="0"/>
              <a:t> Data? http://www.youtube.com/watch?v=c4BwefH5Ve8 </a:t>
            </a:r>
          </a:p>
          <a:p>
            <a:endParaRPr lang="en-I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ea typeface="ＭＳ Ｐゴシック" pitchFamily="34" charset="-128"/>
              </a:rPr>
              <a:t>This slide discusses how very large databases are used to produce valuable information for firms. The text gives the example of how, by analyzing data from customer credit card purchases, Louise</a:t>
            </a:r>
            <a:r>
              <a:rPr lang="ja-JP" altLang="en-US" dirty="0" smtClean="0">
                <a:ea typeface="ＭＳ Ｐゴシック" pitchFamily="34" charset="-128"/>
              </a:rPr>
              <a:t>’</a:t>
            </a:r>
            <a:r>
              <a:rPr lang="en-US" altLang="ja-JP" dirty="0" smtClean="0">
                <a:ea typeface="ＭＳ Ｐゴシック" pitchFamily="34" charset="-128"/>
              </a:rPr>
              <a:t>s </a:t>
            </a:r>
            <a:r>
              <a:rPr lang="en-US" altLang="ja-JP" dirty="0" err="1" smtClean="0">
                <a:ea typeface="ＭＳ Ｐゴシック" pitchFamily="34" charset="-128"/>
              </a:rPr>
              <a:t>Trattoria</a:t>
            </a:r>
            <a:r>
              <a:rPr lang="en-US" altLang="ja-JP" dirty="0" smtClean="0">
                <a:ea typeface="ＭＳ Ｐゴシック" pitchFamily="34" charset="-128"/>
              </a:rPr>
              <a:t>, a Los Angeles restaurant chain, learned that quality was more important than price for most of its customers, who were college educated and liked fine wine. The chain responded to this information by introducing vegetarian dishes, more seafood selections, and more expensive wines, raising sales by more than 10%.</a:t>
            </a:r>
          </a:p>
          <a:p>
            <a:endParaRPr lang="en-IE" dirty="0"/>
          </a:p>
        </p:txBody>
      </p:sp>
      <p:sp>
        <p:nvSpPr>
          <p:cNvPr id="4" name="Slide Number Placeholder 3"/>
          <p:cNvSpPr>
            <a:spLocks noGrp="1"/>
          </p:cNvSpPr>
          <p:nvPr>
            <p:ph type="sldNum" sz="quarter" idx="10"/>
          </p:nvPr>
        </p:nvSpPr>
        <p:spPr/>
        <p:txBody>
          <a:bodyPr/>
          <a:lstStyle/>
          <a:p>
            <a:fld id="{A1824F3F-BCBA-4D15-837A-A6CEB249FB76}" type="slidenum">
              <a:rPr lang="en-IE" smtClean="0"/>
              <a:t>6</a:t>
            </a:fld>
            <a:endParaRPr lang="en-IE"/>
          </a:p>
        </p:txBody>
      </p:sp>
    </p:spTree>
    <p:extLst>
      <p:ext uri="{BB962C8B-B14F-4D97-AF65-F5344CB8AC3E}">
        <p14:creationId xmlns:p14="http://schemas.microsoft.com/office/powerpoint/2010/main" val="3513211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mtClean="0"/>
              <a:t>http://highscalability.com/blog/2012/9/11/how-big-is-a-petabyte-exabyte-zettabyte-or-a-yottabyte.html </a:t>
            </a:r>
          </a:p>
          <a:p>
            <a:endParaRPr lang="en-IE"/>
          </a:p>
        </p:txBody>
      </p:sp>
      <p:sp>
        <p:nvSpPr>
          <p:cNvPr id="4" name="Slide Number Placeholder 3"/>
          <p:cNvSpPr>
            <a:spLocks noGrp="1"/>
          </p:cNvSpPr>
          <p:nvPr>
            <p:ph type="sldNum" sz="quarter" idx="10"/>
          </p:nvPr>
        </p:nvSpPr>
        <p:spPr/>
        <p:txBody>
          <a:bodyPr/>
          <a:lstStyle/>
          <a:p>
            <a:fld id="{A1824F3F-BCBA-4D15-837A-A6CEB249FB76}" type="slidenum">
              <a:rPr lang="en-IE" smtClean="0"/>
              <a:t>7</a:t>
            </a:fld>
            <a:endParaRPr lang="en-IE"/>
          </a:p>
        </p:txBody>
      </p:sp>
    </p:spTree>
    <p:extLst>
      <p:ext uri="{BB962C8B-B14F-4D97-AF65-F5344CB8AC3E}">
        <p14:creationId xmlns:p14="http://schemas.microsoft.com/office/powerpoint/2010/main" val="1202596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a:ln/>
        </p:spPr>
      </p:sp>
      <p:sp>
        <p:nvSpPr>
          <p:cNvPr id="6246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ea typeface="ＭＳ Ｐゴシック" pitchFamily="34" charset="-128"/>
              </a:rPr>
              <a:t>Business intelligence is a very amorphous notion that is not well defined. In this course we refer instead to a </a:t>
            </a:r>
            <a:r>
              <a:rPr lang="en-US" altLang="en-US" dirty="0" smtClean="0">
                <a:ea typeface="ＭＳ Ｐゴシック" pitchFamily="34" charset="-128"/>
              </a:rPr>
              <a:t>“</a:t>
            </a:r>
            <a:r>
              <a:rPr lang="en-US" dirty="0" smtClean="0">
                <a:ea typeface="ＭＳ Ｐゴシック" pitchFamily="34" charset="-128"/>
              </a:rPr>
              <a:t>business intelligence</a:t>
            </a:r>
            <a:r>
              <a:rPr lang="en-US" altLang="en-US" dirty="0" smtClean="0">
                <a:ea typeface="ＭＳ Ｐゴシック" pitchFamily="34" charset="-128"/>
              </a:rPr>
              <a:t>”</a:t>
            </a:r>
            <a:r>
              <a:rPr lang="en-US" dirty="0" smtClean="0">
                <a:ea typeface="ＭＳ Ｐゴシック" pitchFamily="34" charset="-128"/>
              </a:rPr>
              <a:t> environment which is composed of many different components (including both technology and management dimensions).  </a:t>
            </a:r>
          </a:p>
          <a:p>
            <a:endParaRPr lang="en-US" dirty="0" smtClean="0"/>
          </a:p>
        </p:txBody>
      </p:sp>
      <p:sp>
        <p:nvSpPr>
          <p:cNvPr id="6246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E3268A2-42E8-4695-911B-116F710D8773}" type="slidenum">
              <a:rPr lang="en-US" sz="1200">
                <a:latin typeface="Times New Roman" panose="02020603050405020304" pitchFamily="18" charset="0"/>
              </a:rPr>
              <a:pPr/>
              <a:t>8</a:t>
            </a:fld>
            <a:endParaRPr lang="en-US" sz="1200">
              <a:latin typeface="Times New Roman" panose="02020603050405020304" pitchFamily="18" charset="0"/>
            </a:endParaRPr>
          </a:p>
        </p:txBody>
      </p:sp>
    </p:spTree>
    <p:extLst>
      <p:ext uri="{BB962C8B-B14F-4D97-AF65-F5344CB8AC3E}">
        <p14:creationId xmlns:p14="http://schemas.microsoft.com/office/powerpoint/2010/main" val="318799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a:ln/>
        </p:spPr>
      </p:sp>
      <p:sp>
        <p:nvSpPr>
          <p:cNvPr id="645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ea typeface="ＭＳ Ｐゴシック" pitchFamily="34" charset="-128"/>
              </a:rPr>
              <a:t>This slide discusses the use of data warehouses, and data marts, by firms. </a:t>
            </a:r>
          </a:p>
          <a:p>
            <a:pPr eaLnBrk="1" hangingPunct="1"/>
            <a:endParaRPr lang="en-US" dirty="0" smtClean="0">
              <a:ea typeface="ＭＳ Ｐゴシック" pitchFamily="34" charset="-128"/>
            </a:endParaRPr>
          </a:p>
          <a:p>
            <a:pPr eaLnBrk="1" hangingPunct="1"/>
            <a:r>
              <a:rPr lang="en-US" dirty="0" smtClean="0">
                <a:ea typeface="ＭＳ Ｐゴシック" pitchFamily="34" charset="-128"/>
              </a:rPr>
              <a:t>Ask students why having a data warehouse is an advantage for firms hoping to perform business analyses on the data? Why does there have to be a repository of data that is separate from the transaction database? </a:t>
            </a:r>
          </a:p>
          <a:p>
            <a:endParaRPr lang="en-US" dirty="0" smtClean="0"/>
          </a:p>
        </p:txBody>
      </p:sp>
      <p:sp>
        <p:nvSpPr>
          <p:cNvPr id="6451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A1498DD-13AF-48BE-BF6F-71172DDBEF9E}" type="slidenum">
              <a:rPr lang="en-US" sz="1200">
                <a:latin typeface="Times New Roman" panose="02020603050405020304" pitchFamily="18" charset="0"/>
              </a:rPr>
              <a:pPr/>
              <a:t>9</a:t>
            </a:fld>
            <a:endParaRPr lang="en-US" sz="1200">
              <a:latin typeface="Times New Roman" panose="02020603050405020304" pitchFamily="18" charset="0"/>
            </a:endParaRPr>
          </a:p>
        </p:txBody>
      </p:sp>
    </p:spTree>
    <p:extLst>
      <p:ext uri="{BB962C8B-B14F-4D97-AF65-F5344CB8AC3E}">
        <p14:creationId xmlns:p14="http://schemas.microsoft.com/office/powerpoint/2010/main" val="3937031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noTextEdit="1"/>
          </p:cNvSpPr>
          <p:nvPr>
            <p:ph type="sldImg"/>
          </p:nvPr>
        </p:nvSpPr>
        <p:spPr>
          <a:ln/>
        </p:spPr>
      </p:sp>
      <p:sp>
        <p:nvSpPr>
          <p:cNvPr id="665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ea typeface="ＭＳ Ｐゴシック" pitchFamily="34" charset="-128"/>
              </a:rPr>
              <a:t>This graphic illustrates the components of a data warehouse system. It shows that the data warehouse extracts data from multiple sources, both internal and external, including a </a:t>
            </a:r>
            <a:r>
              <a:rPr lang="en-US" dirty="0" err="1" smtClean="0">
                <a:ea typeface="ＭＳ Ｐゴシック" pitchFamily="34" charset="-128"/>
              </a:rPr>
              <a:t>Hadoop</a:t>
            </a:r>
            <a:r>
              <a:rPr lang="en-US" dirty="0" smtClean="0">
                <a:ea typeface="ＭＳ Ｐゴシック" pitchFamily="34" charset="-128"/>
              </a:rPr>
              <a:t> cluster, and transforms it as needed for the data warehouse systems.  An analytic platform has tools for power users, including reporting, OLAP, and data mining, to extract meaningful information from the data warehouse and </a:t>
            </a:r>
            <a:r>
              <a:rPr lang="en-US" dirty="0" err="1" smtClean="0">
                <a:ea typeface="ＭＳ Ｐゴシック" pitchFamily="34" charset="-128"/>
              </a:rPr>
              <a:t>Hadoop</a:t>
            </a:r>
            <a:r>
              <a:rPr lang="en-US" dirty="0" smtClean="0">
                <a:ea typeface="ＭＳ Ｐゴシック" pitchFamily="34" charset="-128"/>
              </a:rPr>
              <a:t> cluster. A subset of the data warehouse is collected in a data mart for casual groups of users.</a:t>
            </a:r>
          </a:p>
          <a:p>
            <a:pPr eaLnBrk="1" hangingPunct="1"/>
            <a:endParaRPr lang="en-US" dirty="0" smtClean="0"/>
          </a:p>
        </p:txBody>
      </p:sp>
      <p:sp>
        <p:nvSpPr>
          <p:cNvPr id="665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51274A3-17AD-4446-B699-2DD174FA14B4}" type="slidenum">
              <a:rPr lang="en-US" sz="1200">
                <a:latin typeface="Times New Roman" panose="02020603050405020304" pitchFamily="18" charset="0"/>
              </a:rPr>
              <a:pPr/>
              <a:t>10</a:t>
            </a:fld>
            <a:endParaRPr lang="en-US" sz="1200">
              <a:latin typeface="Times New Roman" panose="02020603050405020304" pitchFamily="18" charset="0"/>
            </a:endParaRPr>
          </a:p>
        </p:txBody>
      </p:sp>
    </p:spTree>
    <p:extLst>
      <p:ext uri="{BB962C8B-B14F-4D97-AF65-F5344CB8AC3E}">
        <p14:creationId xmlns:p14="http://schemas.microsoft.com/office/powerpoint/2010/main" val="2895742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304800" y="228600"/>
            <a:ext cx="11594592"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82220" y="5353963"/>
            <a:ext cx="11631168"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914400" y="1600200"/>
            <a:ext cx="10363200" cy="1780108"/>
          </a:xfrm>
        </p:spPr>
        <p:txBody>
          <a:bodyPr anchor="b">
            <a:normAutofit/>
          </a:bodyPr>
          <a:lstStyle>
            <a:lvl1pPr>
              <a:defRPr sz="440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28800" y="3556001"/>
            <a:ext cx="85344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4AF466F-BDA4-4F18-9C7B-FF0A9A1B0E80}" type="datetime1">
              <a:rPr lang="en-US" smtClean="0"/>
              <a:pPr/>
              <a:t>5/29/18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FB4290-6522-4139-852E-05BD9E7F0D2E}" type="datetime1">
              <a:rPr lang="en-US" smtClean="0"/>
              <a:pPr/>
              <a:t>5/29/18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304800" y="228600"/>
            <a:ext cx="11594592"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AAB955F9-81EA-47C5-8059-9E5C2B437C70}" type="datetime1">
              <a:rPr lang="en-US" smtClean="0"/>
              <a:pPr/>
              <a:t>5/29/18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a:p>
        </p:txBody>
      </p:sp>
      <p:grpSp>
        <p:nvGrpSpPr>
          <p:cNvPr id="15" name="Group 14"/>
          <p:cNvGrpSpPr>
            <a:grpSpLocks noChangeAspect="1"/>
          </p:cNvGrpSpPr>
          <p:nvPr/>
        </p:nvGrpSpPr>
        <p:grpSpPr bwMode="hidden">
          <a:xfrm>
            <a:off x="282220" y="714191"/>
            <a:ext cx="11631168"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8839200" y="1447801"/>
            <a:ext cx="2743200" cy="4487333"/>
          </a:xfrm>
        </p:spPr>
        <p:txBody>
          <a:bodyPr vert="eaVert" anchor="ctr"/>
          <a:lstStyle>
            <a:lvl1pPr algn="l">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1447800"/>
            <a:ext cx="80264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_Standard P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828800"/>
            <a:ext cx="10972800" cy="4495800"/>
          </a:xfrm>
          <a:prstGeom prst="rect">
            <a:avLst/>
          </a:prstGeom>
        </p:spPr>
        <p:txBody>
          <a:bodyPr/>
          <a:lstStyle>
            <a:lvl1pPr>
              <a:lnSpc>
                <a:spcPct val="90000"/>
              </a:lnSpc>
              <a:spcBef>
                <a:spcPts val="800"/>
              </a:spcBef>
              <a:spcAft>
                <a:spcPts val="800"/>
              </a:spcAft>
              <a:defRPr sz="3200" b="1">
                <a:solidFill>
                  <a:schemeClr val="tx1">
                    <a:lumMod val="95000"/>
                    <a:lumOff val="5000"/>
                  </a:schemeClr>
                </a:solidFill>
                <a:latin typeface="Calibri" pitchFamily="34" charset="0"/>
              </a:defRPr>
            </a:lvl1pPr>
            <a:lvl2pPr>
              <a:lnSpc>
                <a:spcPct val="90000"/>
              </a:lnSpc>
              <a:spcBef>
                <a:spcPts val="400"/>
              </a:spcBef>
              <a:spcAft>
                <a:spcPts val="600"/>
              </a:spcAft>
              <a:defRPr sz="2600" b="1">
                <a:latin typeface="Calibri" pitchFamily="34" charset="0"/>
              </a:defRPr>
            </a:lvl2pPr>
            <a:lvl3pPr>
              <a:lnSpc>
                <a:spcPct val="90000"/>
              </a:lnSpc>
              <a:spcBef>
                <a:spcPts val="200"/>
              </a:spcBef>
              <a:spcAft>
                <a:spcPts val="400"/>
              </a:spcAft>
              <a:defRPr sz="2400">
                <a:latin typeface="Calibri" pitchFamily="34" charset="0"/>
              </a:defRPr>
            </a:lvl3pPr>
            <a:lvl4pPr>
              <a:spcBef>
                <a:spcPts val="200"/>
              </a:spcBef>
              <a:spcAft>
                <a:spcPts val="400"/>
              </a:spcAft>
              <a:defRPr sz="2000">
                <a:latin typeface="Calibri" pitchFamily="34" charset="0"/>
              </a:defRPr>
            </a:lvl4pPr>
            <a:lvl5pPr>
              <a:spcBef>
                <a:spcPts val="200"/>
              </a:spcBef>
              <a:spcAft>
                <a:spcPts val="400"/>
              </a:spcAft>
              <a:defRPr sz="2000">
                <a:latin typeface="Calibr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5"/>
          </p:nvPr>
        </p:nvSpPr>
        <p:spPr>
          <a:xfrm>
            <a:off x="0" y="990600"/>
            <a:ext cx="12192000" cy="381000"/>
          </a:xfrm>
          <a:prstGeom prst="rect">
            <a:avLst/>
          </a:prstGeom>
        </p:spPr>
        <p:txBody>
          <a:bodyPr/>
          <a:lstStyle>
            <a:lvl1pPr marL="0" indent="0" algn="ctr">
              <a:buNone/>
              <a:defRPr sz="2000" b="1">
                <a:latin typeface="Calibri" panose="020F0502020204030204" pitchFamily="34" charset="0"/>
                <a:cs typeface="Calibri" panose="020F0502020204030204" pitchFamily="34" charset="0"/>
              </a:defRPr>
            </a:lvl1pPr>
            <a:lvl2pPr algn="ctr">
              <a:defRPr sz="2000">
                <a:latin typeface="Calibri" panose="020F0502020204030204" pitchFamily="34" charset="0"/>
                <a:cs typeface="Calibri" panose="020F0502020204030204" pitchFamily="34" charset="0"/>
              </a:defRPr>
            </a:lvl2pPr>
            <a:lvl3pPr algn="ctr">
              <a:defRPr sz="1800">
                <a:latin typeface="Calibri" panose="020F0502020204030204" pitchFamily="34" charset="0"/>
                <a:cs typeface="Calibri" panose="020F0502020204030204" pitchFamily="34" charset="0"/>
              </a:defRPr>
            </a:lvl3pPr>
            <a:lvl4pPr algn="ctr">
              <a:defRPr sz="1600">
                <a:latin typeface="Calibri" panose="020F0502020204030204" pitchFamily="34" charset="0"/>
                <a:cs typeface="Calibri" panose="020F0502020204030204" pitchFamily="34" charset="0"/>
              </a:defRPr>
            </a:lvl4pPr>
            <a:lvl5pPr algn="ctr">
              <a:defRPr sz="1600">
                <a:latin typeface="Calibri" panose="020F0502020204030204" pitchFamily="34" charset="0"/>
                <a:cs typeface="Calibri" panose="020F050202020403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647674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5_Image with lefthand caption">
    <p:spTree>
      <p:nvGrpSpPr>
        <p:cNvPr id="1" name=""/>
        <p:cNvGrpSpPr/>
        <p:nvPr/>
      </p:nvGrpSpPr>
      <p:grpSpPr>
        <a:xfrm>
          <a:off x="0" y="0"/>
          <a:ext cx="0" cy="0"/>
          <a:chOff x="0" y="0"/>
          <a:chExt cx="0" cy="0"/>
        </a:xfrm>
      </p:grpSpPr>
      <p:sp>
        <p:nvSpPr>
          <p:cNvPr id="13" name="Text Placeholder 10"/>
          <p:cNvSpPr>
            <a:spLocks noGrp="1"/>
          </p:cNvSpPr>
          <p:nvPr>
            <p:ph type="body" sz="quarter" idx="17"/>
          </p:nvPr>
        </p:nvSpPr>
        <p:spPr>
          <a:xfrm>
            <a:off x="609600" y="1775717"/>
            <a:ext cx="2844800" cy="3253483"/>
          </a:xfrm>
          <a:prstGeom prst="rect">
            <a:avLst/>
          </a:prstGeom>
        </p:spPr>
        <p:txBody>
          <a:bodyPr/>
          <a:lstStyle>
            <a:lvl1pPr marL="0" indent="0" algn="l">
              <a:buFont typeface="Arial" pitchFamily="34" charset="0"/>
              <a:buNone/>
              <a:defRPr sz="1200" b="0"/>
            </a:lvl1pPr>
            <a:lvl2pPr>
              <a:defRPr sz="1600"/>
            </a:lvl2pPr>
            <a:lvl3pPr>
              <a:defRPr sz="1400"/>
            </a:lvl3pPr>
            <a:lvl4pPr>
              <a:defRPr sz="1200"/>
            </a:lvl4pPr>
            <a:lvl5pPr>
              <a:defRPr sz="1200"/>
            </a:lvl5pPr>
          </a:lstStyle>
          <a:p>
            <a:pPr lvl="0"/>
            <a:r>
              <a:rPr lang="en-US" smtClean="0"/>
              <a:t>Click to edit Master text styles</a:t>
            </a:r>
          </a:p>
        </p:txBody>
      </p:sp>
      <p:sp>
        <p:nvSpPr>
          <p:cNvPr id="14" name="Text Placeholder 10"/>
          <p:cNvSpPr>
            <a:spLocks noGrp="1"/>
          </p:cNvSpPr>
          <p:nvPr>
            <p:ph type="body" sz="quarter" idx="18"/>
          </p:nvPr>
        </p:nvSpPr>
        <p:spPr>
          <a:xfrm>
            <a:off x="609600" y="5257800"/>
            <a:ext cx="2844800" cy="228600"/>
          </a:xfrm>
          <a:prstGeom prst="rect">
            <a:avLst/>
          </a:prstGeom>
        </p:spPr>
        <p:txBody>
          <a:bodyPr/>
          <a:lstStyle>
            <a:lvl1pPr marL="0" indent="0" algn="l">
              <a:buFont typeface="Arial" pitchFamily="34" charset="0"/>
              <a:buNone/>
              <a:defRPr sz="1200" b="1" baseline="0"/>
            </a:lvl1pPr>
            <a:lvl2pPr>
              <a:defRPr sz="1600"/>
            </a:lvl2pPr>
            <a:lvl3pPr>
              <a:defRPr sz="1400"/>
            </a:lvl3pPr>
            <a:lvl4pPr>
              <a:defRPr sz="1200"/>
            </a:lvl4pPr>
            <a:lvl5pPr>
              <a:defRPr sz="1200"/>
            </a:lvl5pPr>
          </a:lstStyle>
          <a:p>
            <a:pPr lvl="0"/>
            <a:r>
              <a:rPr lang="en-US" smtClean="0"/>
              <a:t>Click to edit Master text styles</a:t>
            </a:r>
          </a:p>
        </p:txBody>
      </p:sp>
      <p:sp>
        <p:nvSpPr>
          <p:cNvPr id="16" name="Text Placeholder 10"/>
          <p:cNvSpPr>
            <a:spLocks noGrp="1"/>
          </p:cNvSpPr>
          <p:nvPr>
            <p:ph type="body" sz="quarter" idx="21"/>
          </p:nvPr>
        </p:nvSpPr>
        <p:spPr>
          <a:xfrm>
            <a:off x="0" y="990600"/>
            <a:ext cx="12192000" cy="381000"/>
          </a:xfrm>
          <a:prstGeom prst="rect">
            <a:avLst/>
          </a:prstGeom>
        </p:spPr>
        <p:txBody>
          <a:bodyPr/>
          <a:lstStyle>
            <a:lvl1pPr marL="0" indent="0" algn="ctr">
              <a:buNone/>
              <a:defRPr sz="2000" b="1" i="1">
                <a:solidFill>
                  <a:srgbClr val="9F0F10"/>
                </a:solidFill>
                <a:latin typeface="Calibri" panose="020F0502020204030204" pitchFamily="34" charset="0"/>
                <a:cs typeface="Calibri" panose="020F0502020204030204" pitchFamily="34" charset="0"/>
              </a:defRPr>
            </a:lvl1pPr>
            <a:lvl2pPr algn="ctr">
              <a:defRPr sz="2000">
                <a:latin typeface="Calibri" panose="020F0502020204030204" pitchFamily="34" charset="0"/>
                <a:cs typeface="Calibri" panose="020F0502020204030204" pitchFamily="34" charset="0"/>
              </a:defRPr>
            </a:lvl2pPr>
            <a:lvl3pPr algn="ctr">
              <a:defRPr sz="1800">
                <a:latin typeface="Calibri" panose="020F0502020204030204" pitchFamily="34" charset="0"/>
                <a:cs typeface="Calibri" panose="020F0502020204030204" pitchFamily="34" charset="0"/>
              </a:defRPr>
            </a:lvl3pPr>
            <a:lvl4pPr algn="ctr">
              <a:defRPr sz="1600">
                <a:latin typeface="Calibri" panose="020F0502020204030204" pitchFamily="34" charset="0"/>
                <a:cs typeface="Calibri" panose="020F0502020204030204" pitchFamily="34" charset="0"/>
              </a:defRPr>
            </a:lvl4pPr>
            <a:lvl5pPr algn="ctr">
              <a:defRPr sz="1600">
                <a:latin typeface="Calibri" panose="020F0502020204030204" pitchFamily="34" charset="0"/>
                <a:cs typeface="Calibri" panose="020F0502020204030204" pitchFamily="34" charset="0"/>
              </a:defRPr>
            </a:lvl5pPr>
          </a:lstStyle>
          <a:p>
            <a:pPr lvl="0"/>
            <a:r>
              <a:rPr lang="en-US" smtClean="0"/>
              <a:t>Click to edit Master text styles</a:t>
            </a:r>
          </a:p>
        </p:txBody>
      </p:sp>
    </p:spTree>
    <p:extLst>
      <p:ext uri="{BB962C8B-B14F-4D97-AF65-F5344CB8AC3E}">
        <p14:creationId xmlns:p14="http://schemas.microsoft.com/office/powerpoint/2010/main" val="14254241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7_IS - Orgs">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365178"/>
            <a:ext cx="10972800" cy="3959423"/>
          </a:xfrm>
          <a:prstGeom prst="rect">
            <a:avLst/>
          </a:prstGeom>
          <a:noFill/>
          <a:ln>
            <a:noFill/>
          </a:ln>
        </p:spPr>
        <p:txBody>
          <a:bodyPr/>
          <a:lstStyle>
            <a:lvl1pPr>
              <a:spcBef>
                <a:spcPts val="600"/>
              </a:spcBef>
              <a:spcAft>
                <a:spcPts val="1200"/>
              </a:spcAft>
              <a:defRPr sz="2800" b="1">
                <a:latin typeface="Calibri" pitchFamily="34" charset="0"/>
              </a:defRPr>
            </a:lvl1pPr>
            <a:lvl2pPr>
              <a:spcBef>
                <a:spcPts val="0"/>
              </a:spcBef>
              <a:spcAft>
                <a:spcPts val="600"/>
              </a:spcAft>
              <a:defRPr sz="2400">
                <a:latin typeface="Calibri" pitchFamily="34" charset="0"/>
              </a:defRPr>
            </a:lvl2pPr>
            <a:lvl3pPr>
              <a:spcBef>
                <a:spcPts val="0"/>
              </a:spcBef>
              <a:spcAft>
                <a:spcPts val="600"/>
              </a:spcAft>
              <a:defRPr sz="2000">
                <a:latin typeface="Calibri" pitchFamily="34" charset="0"/>
              </a:defRPr>
            </a:lvl3pPr>
            <a:lvl4pPr>
              <a:spcBef>
                <a:spcPts val="0"/>
              </a:spcBef>
              <a:spcAft>
                <a:spcPts val="600"/>
              </a:spcAft>
              <a:defRPr sz="1800">
                <a:latin typeface="Calibri" pitchFamily="34" charset="0"/>
              </a:defRPr>
            </a:lvl4pPr>
            <a:lvl5pPr>
              <a:spcBef>
                <a:spcPts val="0"/>
              </a:spcBef>
              <a:spcAft>
                <a:spcPts val="600"/>
              </a:spcAft>
              <a:defRPr sz="1800">
                <a:latin typeface="Calibr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11"/>
          <p:cNvSpPr>
            <a:spLocks noGrp="1"/>
          </p:cNvSpPr>
          <p:nvPr>
            <p:ph type="body" sz="quarter" idx="15"/>
          </p:nvPr>
        </p:nvSpPr>
        <p:spPr>
          <a:xfrm>
            <a:off x="609601" y="1600200"/>
            <a:ext cx="10972793" cy="381000"/>
          </a:xfrm>
          <a:prstGeom prst="rect">
            <a:avLst/>
          </a:prstGeom>
        </p:spPr>
        <p:txBody>
          <a:bodyPr/>
          <a:lstStyle>
            <a:lvl1pPr algn="ctr">
              <a:buNone/>
              <a:defRPr sz="2800" b="1" baseline="0">
                <a:solidFill>
                  <a:schemeClr val="accent4">
                    <a:lumMod val="50000"/>
                  </a:schemeClr>
                </a:solidFill>
                <a:effectLst/>
                <a:latin typeface="Calibri" panose="020F0502020204030204" pitchFamily="34" charset="0"/>
                <a:cs typeface="Calibri" panose="020F0502020204030204" pitchFamily="34" charset="0"/>
              </a:defRPr>
            </a:lvl1pPr>
            <a:lvl2pPr algn="ctr">
              <a:buNone/>
              <a:defRPr sz="2000" b="1">
                <a:solidFill>
                  <a:srgbClr val="9F0F10"/>
                </a:solidFill>
                <a:latin typeface="+mj-lt"/>
              </a:defRPr>
            </a:lvl2pPr>
            <a:lvl3pPr algn="ctr">
              <a:buNone/>
              <a:defRPr sz="2000" b="1">
                <a:solidFill>
                  <a:srgbClr val="9F0F10"/>
                </a:solidFill>
                <a:latin typeface="+mj-lt"/>
              </a:defRPr>
            </a:lvl3pPr>
            <a:lvl4pPr algn="ctr">
              <a:buNone/>
              <a:defRPr sz="2000" b="1">
                <a:solidFill>
                  <a:srgbClr val="9F0F10"/>
                </a:solidFill>
                <a:latin typeface="+mj-lt"/>
              </a:defRPr>
            </a:lvl4pPr>
            <a:lvl5pPr algn="ctr">
              <a:buNone/>
              <a:defRPr sz="2000" b="1">
                <a:solidFill>
                  <a:srgbClr val="9F0F10"/>
                </a:solidFill>
                <a:latin typeface="+mj-lt"/>
              </a:defRPr>
            </a:lvl5pPr>
          </a:lstStyle>
          <a:p>
            <a:pPr lvl="0"/>
            <a:r>
              <a:rPr lang="en-US" smtClean="0"/>
              <a:t>Click to edit Master text styles</a:t>
            </a:r>
          </a:p>
        </p:txBody>
      </p:sp>
    </p:spTree>
    <p:extLst>
      <p:ext uri="{BB962C8B-B14F-4D97-AF65-F5344CB8AC3E}">
        <p14:creationId xmlns:p14="http://schemas.microsoft.com/office/powerpoint/2010/main" val="25402221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4_Image with Bottom Caption">
    <p:spTree>
      <p:nvGrpSpPr>
        <p:cNvPr id="1" name=""/>
        <p:cNvGrpSpPr/>
        <p:nvPr/>
      </p:nvGrpSpPr>
      <p:grpSpPr>
        <a:xfrm>
          <a:off x="0" y="0"/>
          <a:ext cx="0" cy="0"/>
          <a:chOff x="0" y="0"/>
          <a:chExt cx="0" cy="0"/>
        </a:xfrm>
      </p:grpSpPr>
      <p:sp>
        <p:nvSpPr>
          <p:cNvPr id="13" name="Text Placeholder 10"/>
          <p:cNvSpPr>
            <a:spLocks noGrp="1"/>
          </p:cNvSpPr>
          <p:nvPr>
            <p:ph type="body" sz="quarter" idx="17"/>
          </p:nvPr>
        </p:nvSpPr>
        <p:spPr>
          <a:xfrm>
            <a:off x="2235200" y="5486400"/>
            <a:ext cx="9347200" cy="838200"/>
          </a:xfrm>
          <a:prstGeom prst="rect">
            <a:avLst/>
          </a:prstGeom>
        </p:spPr>
        <p:txBody>
          <a:bodyPr/>
          <a:lstStyle>
            <a:lvl1pPr marL="0" indent="0" algn="l">
              <a:buFont typeface="Arial" pitchFamily="34" charset="0"/>
              <a:buNone/>
              <a:defRPr sz="1200" b="0"/>
            </a:lvl1pPr>
            <a:lvl2pPr>
              <a:defRPr sz="1600"/>
            </a:lvl2pPr>
            <a:lvl3pPr>
              <a:defRPr sz="1400"/>
            </a:lvl3pPr>
            <a:lvl4pPr>
              <a:defRPr sz="1200"/>
            </a:lvl4pPr>
            <a:lvl5pPr>
              <a:defRPr sz="1200"/>
            </a:lvl5pPr>
          </a:lstStyle>
          <a:p>
            <a:pPr lvl="0"/>
            <a:r>
              <a:rPr lang="en-US" smtClean="0"/>
              <a:t>Click to edit Master text styles</a:t>
            </a:r>
          </a:p>
        </p:txBody>
      </p:sp>
      <p:sp>
        <p:nvSpPr>
          <p:cNvPr id="14" name="Text Placeholder 10"/>
          <p:cNvSpPr>
            <a:spLocks noGrp="1"/>
          </p:cNvSpPr>
          <p:nvPr>
            <p:ph type="body" sz="quarter" idx="18"/>
          </p:nvPr>
        </p:nvSpPr>
        <p:spPr>
          <a:xfrm>
            <a:off x="711200" y="5486400"/>
            <a:ext cx="1524000" cy="228600"/>
          </a:xfrm>
          <a:prstGeom prst="rect">
            <a:avLst/>
          </a:prstGeom>
        </p:spPr>
        <p:txBody>
          <a:bodyPr/>
          <a:lstStyle>
            <a:lvl1pPr marL="0" indent="0" algn="l">
              <a:buFont typeface="Arial" pitchFamily="34" charset="0"/>
              <a:buNone/>
              <a:defRPr sz="1200" b="1" baseline="0"/>
            </a:lvl1pPr>
            <a:lvl2pPr>
              <a:defRPr sz="1600"/>
            </a:lvl2pPr>
            <a:lvl3pPr>
              <a:defRPr sz="1400"/>
            </a:lvl3pPr>
            <a:lvl4pPr>
              <a:defRPr sz="1200"/>
            </a:lvl4pPr>
            <a:lvl5pPr>
              <a:defRPr sz="1200"/>
            </a:lvl5pPr>
          </a:lstStyle>
          <a:p>
            <a:pPr lvl="0"/>
            <a:r>
              <a:rPr lang="en-US" smtClean="0"/>
              <a:t>Click to edit Master text styles</a:t>
            </a:r>
          </a:p>
        </p:txBody>
      </p:sp>
      <p:sp>
        <p:nvSpPr>
          <p:cNvPr id="16" name="Text Placeholder 10"/>
          <p:cNvSpPr>
            <a:spLocks noGrp="1"/>
          </p:cNvSpPr>
          <p:nvPr>
            <p:ph type="body" sz="quarter" idx="19"/>
          </p:nvPr>
        </p:nvSpPr>
        <p:spPr>
          <a:xfrm>
            <a:off x="0" y="990600"/>
            <a:ext cx="12192000" cy="381000"/>
          </a:xfrm>
          <a:prstGeom prst="rect">
            <a:avLst/>
          </a:prstGeom>
        </p:spPr>
        <p:txBody>
          <a:bodyPr/>
          <a:lstStyle>
            <a:lvl1pPr marL="0" indent="0" algn="ctr">
              <a:buNone/>
              <a:defRPr sz="2000" b="1" i="1">
                <a:solidFill>
                  <a:srgbClr val="9F0F10"/>
                </a:solidFill>
                <a:latin typeface="Calibri" panose="020F0502020204030204" pitchFamily="34" charset="0"/>
                <a:cs typeface="Calibri" panose="020F0502020204030204" pitchFamily="34" charset="0"/>
              </a:defRPr>
            </a:lvl1pPr>
            <a:lvl2pPr algn="ctr">
              <a:defRPr sz="2000">
                <a:latin typeface="Calibri" panose="020F0502020204030204" pitchFamily="34" charset="0"/>
                <a:cs typeface="Calibri" panose="020F0502020204030204" pitchFamily="34" charset="0"/>
              </a:defRPr>
            </a:lvl2pPr>
            <a:lvl3pPr algn="ctr">
              <a:defRPr sz="1800">
                <a:latin typeface="Calibri" panose="020F0502020204030204" pitchFamily="34" charset="0"/>
                <a:cs typeface="Calibri" panose="020F0502020204030204" pitchFamily="34" charset="0"/>
              </a:defRPr>
            </a:lvl3pPr>
            <a:lvl4pPr algn="ctr">
              <a:defRPr sz="1600">
                <a:latin typeface="Calibri" panose="020F0502020204030204" pitchFamily="34" charset="0"/>
                <a:cs typeface="Calibri" panose="020F0502020204030204" pitchFamily="34" charset="0"/>
              </a:defRPr>
            </a:lvl4pPr>
            <a:lvl5pPr algn="ctr">
              <a:defRPr sz="1600">
                <a:latin typeface="Calibri" panose="020F0502020204030204" pitchFamily="34" charset="0"/>
                <a:cs typeface="Calibri" panose="020F050202020403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2925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4459E4-6E45-488D-AA78-0CC9F3F216E8}" type="datetimeFigureOut">
              <a:rPr lang="en-IE" smtClean="0"/>
              <a:t>5/29/18</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684CEFCC-6C6D-41A7-A5A3-EEE5B10641B8}" type="slidenum">
              <a:rPr lang="en-IE" smtClean="0"/>
              <a:t>‹#›</a:t>
            </a:fld>
            <a:endParaRPr lang="en-IE"/>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304800" y="228600"/>
            <a:ext cx="11594592"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8063251" y="4203592"/>
            <a:ext cx="383523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3492427" y="4075290"/>
            <a:ext cx="7392687"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3771637" y="4087562"/>
            <a:ext cx="729064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7479319" y="4074175"/>
            <a:ext cx="4410667"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82220" y="4058555"/>
            <a:ext cx="11631168"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920043" y="2463560"/>
            <a:ext cx="10363200" cy="1524000"/>
          </a:xfrm>
        </p:spPr>
        <p:txBody>
          <a:bodyPr anchor="t">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823153" y="1437449"/>
            <a:ext cx="8556979"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A9A7CB-BEE6-4F99-898E-913F06E8E125}" type="datetime1">
              <a:rPr lang="en-US" smtClean="0"/>
              <a:pPr/>
              <a:t>5/29/18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B6EE300C-6FC5-4FC3-AF1A-075E4F50620D}" type="datetime1">
              <a:rPr lang="en-US" smtClean="0"/>
              <a:pPr/>
              <a:t>5/29/18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2D2B3B-882E-40F3-A32F-6DD516915044}" type="slidenum">
              <a:rPr lang="en-US" smtClean="0"/>
              <a:pPr/>
              <a:t>‹#›</a:t>
            </a:fld>
            <a:endParaRPr lang="en-US"/>
          </a:p>
        </p:txBody>
      </p:sp>
      <p:sp>
        <p:nvSpPr>
          <p:cNvPr id="9" name="Content Placeholder 8"/>
          <p:cNvSpPr>
            <a:spLocks noGrp="1"/>
          </p:cNvSpPr>
          <p:nvPr>
            <p:ph sz="quarter" idx="13"/>
          </p:nvPr>
        </p:nvSpPr>
        <p:spPr>
          <a:xfrm>
            <a:off x="902207" y="2679192"/>
            <a:ext cx="5096256"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6193536" y="2679192"/>
            <a:ext cx="5096256"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902208" y="2678114"/>
            <a:ext cx="5096256"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903110" y="3429001"/>
            <a:ext cx="5093407"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97600" y="2678113"/>
            <a:ext cx="5096256"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7" y="3429001"/>
            <a:ext cx="5096256"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50D295D-4A77-4DEB-B04C-9F4282A8BC04}" type="datetime1">
              <a:rPr lang="en-US" smtClean="0"/>
              <a:pPr/>
              <a:t>5/29/18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64459E4-6E45-488D-AA78-0CC9F3F216E8}" type="datetimeFigureOut">
              <a:rPr lang="en-IE" smtClean="0"/>
              <a:t>5/29/18</a:t>
            </a:fld>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684CEFCC-6C6D-41A7-A5A3-EEE5B10641B8}" type="slidenum">
              <a:rPr lang="en-IE" smtClean="0"/>
              <a:t>‹#›</a:t>
            </a:fld>
            <a:endParaRPr lang="en-I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304800" y="228600"/>
            <a:ext cx="11594592"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82220" y="714191"/>
            <a:ext cx="11631168"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FDF226C0-9885-4BA9-BBFA-A52CBFEBB775}" type="datetime1">
              <a:rPr lang="en-US" smtClean="0"/>
              <a:pPr/>
              <a:t>5/29/18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304800" y="228600"/>
            <a:ext cx="11594592"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EBEE1B38-C5EB-4D66-9137-0AFE9CDEDE8F}" type="datetime1">
              <a:rPr lang="en-US" smtClean="0"/>
              <a:pPr/>
              <a:t>5/29/18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2D2B3B-882E-40F3-A32F-6DD516915044}" type="slidenum">
              <a:rPr lang="en-US" smtClean="0"/>
              <a:pPr/>
              <a:t>‹#›</a:t>
            </a:fld>
            <a:endParaRPr lang="en-US"/>
          </a:p>
        </p:txBody>
      </p:sp>
      <p:sp>
        <p:nvSpPr>
          <p:cNvPr id="4" name="Text Placeholder 3"/>
          <p:cNvSpPr>
            <a:spLocks noGrp="1"/>
          </p:cNvSpPr>
          <p:nvPr>
            <p:ph type="body" sz="half" idx="2"/>
          </p:nvPr>
        </p:nvSpPr>
        <p:spPr>
          <a:xfrm>
            <a:off x="1219200" y="3581401"/>
            <a:ext cx="44704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grpSp>
        <p:nvGrpSpPr>
          <p:cNvPr id="2" name="Group 23"/>
          <p:cNvGrpSpPr>
            <a:grpSpLocks noChangeAspect="1"/>
          </p:cNvGrpSpPr>
          <p:nvPr/>
        </p:nvGrpSpPr>
        <p:grpSpPr bwMode="hidden">
          <a:xfrm>
            <a:off x="282220" y="714191"/>
            <a:ext cx="11631168"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1219200" y="2286000"/>
            <a:ext cx="4470400" cy="1252728"/>
          </a:xfrm>
        </p:spPr>
        <p:txBody>
          <a:bodyPr anchor="b">
            <a:noAutofit/>
          </a:bodyPr>
          <a:lstStyle>
            <a:lvl1pPr algn="l">
              <a:defRPr sz="320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02616" y="1828800"/>
            <a:ext cx="5205435"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304800" y="228600"/>
            <a:ext cx="11594592"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82220" y="5353963"/>
            <a:ext cx="11631168"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6498874" y="338667"/>
            <a:ext cx="5083527" cy="2429934"/>
          </a:xfrm>
        </p:spPr>
        <p:txBody>
          <a:bodyPr anchor="b">
            <a:normAutofit/>
          </a:bodyPr>
          <a:lstStyle>
            <a:lvl1pPr algn="l">
              <a:defRPr sz="28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6491112" y="2785533"/>
            <a:ext cx="5091289"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7B613C-1AD7-49D3-885D-F654C5CDBAA6}" type="datetime1">
              <a:rPr lang="en-US" smtClean="0"/>
              <a:pPr/>
              <a:t>5/29/18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E2D2B3B-882E-40F3-A32F-6DD516915044}" type="slidenum">
              <a:rPr lang="en-US" smtClean="0"/>
              <a:pPr/>
              <a:t>‹#›</a:t>
            </a:fld>
            <a:endParaRPr lang="en-US" dirty="0"/>
          </a:p>
        </p:txBody>
      </p:sp>
      <p:sp>
        <p:nvSpPr>
          <p:cNvPr id="3" name="Picture Placeholder 2"/>
          <p:cNvSpPr>
            <a:spLocks noGrp="1"/>
          </p:cNvSpPr>
          <p:nvPr>
            <p:ph type="pic" idx="1"/>
          </p:nvPr>
        </p:nvSpPr>
        <p:spPr>
          <a:xfrm>
            <a:off x="1117600" y="1371600"/>
            <a:ext cx="475488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304800" y="228600"/>
            <a:ext cx="11594592"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82220" y="1679429"/>
            <a:ext cx="11631168"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609600" y="338328"/>
            <a:ext cx="10972800" cy="12527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6884896" y="6250165"/>
            <a:ext cx="5048920" cy="365125"/>
          </a:xfrm>
          <a:prstGeom prst="rect">
            <a:avLst/>
          </a:prstGeom>
        </p:spPr>
        <p:txBody>
          <a:bodyPr vert="horz" lIns="91440" tIns="45720" rIns="91440" bIns="45720" rtlCol="0" anchor="ctr"/>
          <a:lstStyle>
            <a:lvl1pPr algn="r">
              <a:defRPr sz="1000">
                <a:solidFill>
                  <a:schemeClr val="tx2"/>
                </a:solidFill>
              </a:defRPr>
            </a:lvl1pPr>
          </a:lstStyle>
          <a:p>
            <a:fld id="{327B613C-1AD7-49D3-885D-F654C5CDBAA6}" type="datetime1">
              <a:rPr lang="en-US" smtClean="0"/>
              <a:pPr/>
              <a:t>5/29/18</a:t>
            </a:fld>
            <a:endParaRPr lang="en-US" dirty="0"/>
          </a:p>
        </p:txBody>
      </p:sp>
      <p:sp>
        <p:nvSpPr>
          <p:cNvPr id="5" name="Footer Placeholder 4"/>
          <p:cNvSpPr>
            <a:spLocks noGrp="1"/>
          </p:cNvSpPr>
          <p:nvPr>
            <p:ph type="ftr" sz="quarter" idx="3"/>
          </p:nvPr>
        </p:nvSpPr>
        <p:spPr>
          <a:xfrm>
            <a:off x="258185" y="6250165"/>
            <a:ext cx="5048921" cy="365125"/>
          </a:xfrm>
          <a:prstGeom prst="rect">
            <a:avLst/>
          </a:prstGeom>
        </p:spPr>
        <p:txBody>
          <a:bodyPr vert="horz" lIns="91440" tIns="45720" rIns="91440" bIns="45720" rtlCol="0" anchor="ctr"/>
          <a:lstStyle>
            <a:lvl1pPr algn="l">
              <a:defRPr sz="1000">
                <a:solidFill>
                  <a:schemeClr val="tx2"/>
                </a:solidFill>
              </a:defRPr>
            </a:lvl1pPr>
          </a:lstStyle>
          <a:p>
            <a:endParaRPr lang="en-US" dirty="0"/>
          </a:p>
        </p:txBody>
      </p:sp>
      <p:sp>
        <p:nvSpPr>
          <p:cNvPr id="6" name="Slide Number Placeholder 5"/>
          <p:cNvSpPr>
            <a:spLocks noGrp="1"/>
          </p:cNvSpPr>
          <p:nvPr>
            <p:ph type="sldNum" sz="quarter" idx="4"/>
          </p:nvPr>
        </p:nvSpPr>
        <p:spPr>
          <a:xfrm>
            <a:off x="5321451" y="6250164"/>
            <a:ext cx="1549101" cy="365125"/>
          </a:xfrm>
          <a:prstGeom prst="rect">
            <a:avLst/>
          </a:prstGeom>
        </p:spPr>
        <p:txBody>
          <a:bodyPr vert="horz" lIns="91440" tIns="45720" rIns="91440" bIns="45720" rtlCol="0" anchor="ctr"/>
          <a:lstStyle>
            <a:lvl1pPr algn="ctr">
              <a:defRPr sz="1000">
                <a:solidFill>
                  <a:schemeClr val="tx2"/>
                </a:solidFill>
              </a:defRPr>
            </a:lvl1pPr>
          </a:lstStyle>
          <a:p>
            <a:fld id="{6E2D2B3B-882E-40F3-A32F-6DD516915044}" type="slidenum">
              <a:rPr lang="en-US" smtClean="0"/>
              <a:pPr/>
              <a:t>‹#›</a:t>
            </a:fld>
            <a:endParaRPr lang="en-US" dirty="0"/>
          </a:p>
        </p:txBody>
      </p:sp>
      <p:sp>
        <p:nvSpPr>
          <p:cNvPr id="3" name="Text Placeholder 2"/>
          <p:cNvSpPr>
            <a:spLocks noGrp="1"/>
          </p:cNvSpPr>
          <p:nvPr>
            <p:ph type="body" idx="1"/>
          </p:nvPr>
        </p:nvSpPr>
        <p:spPr>
          <a:xfrm>
            <a:off x="1162757" y="2675467"/>
            <a:ext cx="9877777" cy="345069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2" r:id="rId14"/>
    <p:sldLayoutId id="2147483743" r:id="rId15"/>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hyperlink" Target="http://www.youtube.com/watch?v=S9xnYBVqLws" TargetMode="External"/><Relationship Id="rId4" Type="http://schemas.openxmlformats.org/officeDocument/2006/relationships/hyperlink" Target="http://www.youtube.com/watch?v=d2xeNpfzsYI" TargetMode="External"/><Relationship Id="rId5" Type="http://schemas.openxmlformats.org/officeDocument/2006/relationships/hyperlink" Target="http://www.forbes.com/sites/danwoods/2011/11/03/explaining-hadoop-to-your-ceo/" TargetMode="External"/><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hyperlink" Target="http://www.informationweek.com/big-data/big-data-analytics/16-top-big-data-analytics-platforms/d/d-id/1113609"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w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1" Type="http://schemas.openxmlformats.org/officeDocument/2006/relationships/oleObject" Target="../embeddings/oleObject4.bin"/><Relationship Id="rId12" Type="http://schemas.openxmlformats.org/officeDocument/2006/relationships/image" Target="../media/image13.wmf"/><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notesSlide" Target="../notesSlides/notesSlide36.xml"/><Relationship Id="rId4" Type="http://schemas.openxmlformats.org/officeDocument/2006/relationships/oleObject" Target="../embeddings/oleObject1.bin"/><Relationship Id="rId5" Type="http://schemas.openxmlformats.org/officeDocument/2006/relationships/image" Target="../media/image10.wmf"/><Relationship Id="rId6" Type="http://schemas.openxmlformats.org/officeDocument/2006/relationships/image" Target="../media/image14.jpeg"/><Relationship Id="rId7" Type="http://schemas.openxmlformats.org/officeDocument/2006/relationships/oleObject" Target="../embeddings/oleObject2.bin"/><Relationship Id="rId8" Type="http://schemas.openxmlformats.org/officeDocument/2006/relationships/image" Target="../media/image11.wmf"/><Relationship Id="rId9" Type="http://schemas.openxmlformats.org/officeDocument/2006/relationships/oleObject" Target="../embeddings/oleObject3.bin"/><Relationship Id="rId10" Type="http://schemas.openxmlformats.org/officeDocument/2006/relationships/image" Target="../media/image12.wm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oleObject" Target="../embeddings/oleObject5.bin"/><Relationship Id="rId7" Type="http://schemas.openxmlformats.org/officeDocument/2006/relationships/image" Target="../media/image15.wmf"/><Relationship Id="rId8" Type="http://schemas.openxmlformats.org/officeDocument/2006/relationships/oleObject" Target="../embeddings/oleObject6.bin"/><Relationship Id="rId9" Type="http://schemas.openxmlformats.org/officeDocument/2006/relationships/image" Target="../media/image16.wmf"/><Relationship Id="rId10" Type="http://schemas.openxmlformats.org/officeDocument/2006/relationships/image" Target="../media/image19.jpe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7.bin"/><Relationship Id="rId4" Type="http://schemas.openxmlformats.org/officeDocument/2006/relationships/image" Target="../media/image21.wmf"/><Relationship Id="rId5" Type="http://schemas.openxmlformats.org/officeDocument/2006/relationships/oleObject" Target="../embeddings/Microsoft_Word_97_-_2004_Document1.doc"/><Relationship Id="rId6" Type="http://schemas.openxmlformats.org/officeDocument/2006/relationships/image" Target="../media/image22.wmf"/><Relationship Id="rId1" Type="http://schemas.openxmlformats.org/officeDocument/2006/relationships/vmlDrawing" Target="../drawings/vmlDrawing3.vml"/><Relationship Id="rId2"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Microsoft_Word_97_-_2004_Document2.doc"/><Relationship Id="rId4" Type="http://schemas.openxmlformats.org/officeDocument/2006/relationships/image" Target="../media/image23.w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385737" y="2882321"/>
            <a:ext cx="7539411" cy="1298472"/>
          </a:xfrm>
        </p:spPr>
        <p:txBody>
          <a:bodyPr>
            <a:noAutofit/>
          </a:bodyPr>
          <a:lstStyle/>
          <a:p>
            <a:r>
              <a:rPr lang="en-IE" sz="3000" dirty="0" smtClean="0"/>
              <a:t>Darren </a:t>
            </a:r>
            <a:r>
              <a:rPr lang="en-IE" sz="3000" dirty="0" smtClean="0"/>
              <a:t>Redmond</a:t>
            </a:r>
          </a:p>
          <a:p>
            <a:r>
              <a:rPr lang="en-IE" sz="3000" dirty="0" smtClean="0"/>
              <a:t>Learn International</a:t>
            </a:r>
          </a:p>
          <a:p>
            <a:r>
              <a:rPr lang="en-IE" sz="3000" dirty="0" smtClean="0"/>
              <a:t>2018-05-30 </a:t>
            </a:r>
            <a:endParaRPr lang="en-IE" sz="3000" dirty="0"/>
          </a:p>
        </p:txBody>
      </p:sp>
      <p:sp>
        <p:nvSpPr>
          <p:cNvPr id="5" name="TextBox 4"/>
          <p:cNvSpPr txBox="1"/>
          <p:nvPr/>
        </p:nvSpPr>
        <p:spPr>
          <a:xfrm>
            <a:off x="813395" y="1612388"/>
            <a:ext cx="10674020" cy="707886"/>
          </a:xfrm>
          <a:prstGeom prst="rect">
            <a:avLst/>
          </a:prstGeom>
          <a:noFill/>
        </p:spPr>
        <p:txBody>
          <a:bodyPr wrap="square" rtlCol="0">
            <a:spAutoFit/>
          </a:bodyPr>
          <a:lstStyle/>
          <a:p>
            <a:pPr algn="ctr"/>
            <a:r>
              <a:rPr lang="en-US" sz="4000" dirty="0" smtClean="0"/>
              <a:t>Big Data - Extracting Value</a:t>
            </a:r>
            <a:endParaRPr lang="en-US" sz="4000" dirty="0"/>
          </a:p>
        </p:txBody>
      </p:sp>
    </p:spTree>
    <p:extLst>
      <p:ext uri="{BB962C8B-B14F-4D97-AF65-F5344CB8AC3E}">
        <p14:creationId xmlns:p14="http://schemas.microsoft.com/office/powerpoint/2010/main" val="1781024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ext Placeholder 1"/>
          <p:cNvSpPr>
            <a:spLocks noGrp="1"/>
          </p:cNvSpPr>
          <p:nvPr>
            <p:ph type="body" sz="quarter" idx="17"/>
          </p:nvPr>
        </p:nvSpPr>
        <p:spPr bwMode="auto">
          <a:xfrm>
            <a:off x="609600" y="1776414"/>
            <a:ext cx="2641600" cy="32527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Tx/>
              <a:buNone/>
            </a:pPr>
            <a:r>
              <a:rPr lang="en-US" smtClean="0"/>
              <a:t>A contemporary business intelligence infrastructure features capabilities and tools to manage and</a:t>
            </a:r>
          </a:p>
          <a:p>
            <a:pPr eaLnBrk="1" hangingPunct="1">
              <a:buFontTx/>
              <a:buNone/>
            </a:pPr>
            <a:r>
              <a:rPr lang="en-US" smtClean="0"/>
              <a:t>analyze large quantities and different types of data from multiple sources. Easy-to-use query and</a:t>
            </a:r>
          </a:p>
          <a:p>
            <a:pPr eaLnBrk="1" hangingPunct="1">
              <a:buFontTx/>
              <a:buNone/>
            </a:pPr>
            <a:r>
              <a:rPr lang="en-US" smtClean="0"/>
              <a:t>reporting tools for casual business users and more sophisticated analytical toolsets for power users</a:t>
            </a:r>
          </a:p>
          <a:p>
            <a:pPr eaLnBrk="1" hangingPunct="1">
              <a:buFontTx/>
              <a:buNone/>
            </a:pPr>
            <a:r>
              <a:rPr lang="en-US" smtClean="0"/>
              <a:t>are included.</a:t>
            </a:r>
          </a:p>
        </p:txBody>
      </p:sp>
      <p:sp>
        <p:nvSpPr>
          <p:cNvPr id="65538" name="Text Placeholder 3"/>
          <p:cNvSpPr>
            <a:spLocks noGrp="1"/>
          </p:cNvSpPr>
          <p:nvPr>
            <p:ph type="body" sz="quarter" idx="18"/>
          </p:nvPr>
        </p:nvSpPr>
        <p:spPr bwMode="auto">
          <a:xfrm>
            <a:off x="609600" y="4572000"/>
            <a:ext cx="284480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85000" lnSpcReduction="20000"/>
          </a:bodyPr>
          <a:lstStyle/>
          <a:p>
            <a:pPr eaLnBrk="1" hangingPunct="1">
              <a:buFontTx/>
              <a:buNone/>
            </a:pPr>
            <a:r>
              <a:rPr lang="en-US" smtClean="0"/>
              <a:t>FIGURE 6-12</a:t>
            </a:r>
          </a:p>
          <a:p>
            <a:pPr eaLnBrk="1" hangingPunct="1">
              <a:buFontTx/>
              <a:buNone/>
            </a:pPr>
            <a:endParaRPr lang="en-US" smtClean="0"/>
          </a:p>
        </p:txBody>
      </p:sp>
      <p:sp>
        <p:nvSpPr>
          <p:cNvPr id="65539" name="Text Placeholder 4"/>
          <p:cNvSpPr>
            <a:spLocks noGrp="1"/>
          </p:cNvSpPr>
          <p:nvPr>
            <p:ph type="body" sz="quarter" idx="21"/>
          </p:nvPr>
        </p:nvSpPr>
        <p:spPr bwMode="auto">
          <a:xfrm>
            <a:off x="0" y="485143"/>
            <a:ext cx="12192000" cy="88645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62500" lnSpcReduction="20000"/>
          </a:bodyPr>
          <a:lstStyle/>
          <a:p>
            <a:pPr eaLnBrk="1" hangingPunct="1"/>
            <a:r>
              <a:rPr lang="en-US" sz="8400" dirty="0" smtClean="0"/>
              <a:t>COMPONENTS OF A DATA WAREHOUSE</a:t>
            </a:r>
          </a:p>
          <a:p>
            <a:pPr eaLnBrk="1" hangingPunct="1"/>
            <a:endParaRPr lang="en-US" dirty="0" smtClean="0"/>
          </a:p>
        </p:txBody>
      </p:sp>
      <p:pic>
        <p:nvPicPr>
          <p:cNvPr id="65540" name="Picture Placeholder 12"/>
          <p:cNvPicPr>
            <a:picLocks noGrp="1" noChangeAspect="1"/>
          </p:cNvPicPr>
          <p:nvPr>
            <p:ph idx="4294967295"/>
          </p:nvPr>
        </p:nvPicPr>
        <p:blipFill>
          <a:blip r:embed="rId3" cstate="print">
            <a:extLst>
              <a:ext uri="{28A0092B-C50C-407E-A947-70E740481C1C}">
                <a14:useLocalDpi xmlns:a14="http://schemas.microsoft.com/office/drawing/2010/main" val="0"/>
              </a:ext>
            </a:extLst>
          </a:blip>
          <a:srcRect/>
          <a:stretch>
            <a:fillRect/>
          </a:stretch>
        </p:blipFill>
        <p:spPr bwMode="auto">
          <a:xfrm>
            <a:off x="3790952" y="1776413"/>
            <a:ext cx="8401049" cy="43195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699428"/>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8430" y="1828800"/>
            <a:ext cx="11915517" cy="4495800"/>
          </a:xfrm>
        </p:spPr>
        <p:txBody>
          <a:bodyPr>
            <a:normAutofit fontScale="55000" lnSpcReduction="20000"/>
          </a:bodyPr>
          <a:lstStyle/>
          <a:p>
            <a:pPr marL="0" indent="0" eaLnBrk="1" hangingPunct="1">
              <a:buNone/>
              <a:defRPr/>
            </a:pPr>
            <a:endParaRPr lang="en-US" sz="4700" dirty="0" smtClean="0"/>
          </a:p>
          <a:p>
            <a:pPr lvl="1" eaLnBrk="1" hangingPunct="1">
              <a:defRPr/>
            </a:pPr>
            <a:r>
              <a:rPr lang="en-US" sz="4700" dirty="0" smtClean="0"/>
              <a:t>Enables distributed parallel processing of big data across inexpensive computers</a:t>
            </a:r>
          </a:p>
          <a:p>
            <a:pPr lvl="1" eaLnBrk="1" hangingPunct="1">
              <a:defRPr/>
            </a:pPr>
            <a:r>
              <a:rPr lang="en-US" sz="4700" dirty="0" smtClean="0"/>
              <a:t>Key services</a:t>
            </a:r>
          </a:p>
          <a:p>
            <a:pPr lvl="2" eaLnBrk="1" hangingPunct="1">
              <a:defRPr/>
            </a:pPr>
            <a:r>
              <a:rPr lang="en-US" sz="3100" dirty="0" smtClean="0"/>
              <a:t>Hadoop Distributed File System (HDFS): data storage</a:t>
            </a:r>
          </a:p>
          <a:p>
            <a:pPr lvl="2" eaLnBrk="1" hangingPunct="1">
              <a:defRPr/>
            </a:pPr>
            <a:r>
              <a:rPr lang="en-US" sz="3100" dirty="0" smtClean="0"/>
              <a:t>MapReduce: breaks data into clusters for work</a:t>
            </a:r>
          </a:p>
          <a:p>
            <a:pPr lvl="2" eaLnBrk="1" hangingPunct="1">
              <a:defRPr/>
            </a:pPr>
            <a:r>
              <a:rPr lang="en-US" sz="3100" dirty="0" smtClean="0"/>
              <a:t>Hbase: NoSQL database</a:t>
            </a:r>
          </a:p>
          <a:p>
            <a:pPr lvl="1" eaLnBrk="1" hangingPunct="1">
              <a:defRPr/>
            </a:pPr>
            <a:r>
              <a:rPr lang="en-US" sz="4700" dirty="0" smtClean="0"/>
              <a:t>Used by Facebook, Yahoo, </a:t>
            </a:r>
            <a:r>
              <a:rPr lang="en-US" sz="4700" dirty="0" err="1" smtClean="0"/>
              <a:t>NextBio</a:t>
            </a:r>
            <a:endParaRPr lang="en-US" sz="4700" dirty="0" smtClean="0"/>
          </a:p>
          <a:p>
            <a:pPr lvl="1" eaLnBrk="1" hangingPunct="1">
              <a:defRPr/>
            </a:pPr>
            <a:endParaRPr lang="en-US" sz="2900" dirty="0" smtClean="0"/>
          </a:p>
          <a:p>
            <a:pPr lvl="1">
              <a:buFont typeface="Wingdings" panose="05000000000000000000" pitchFamily="2" charset="2"/>
              <a:buChar char="ü"/>
              <a:defRPr/>
            </a:pPr>
            <a:r>
              <a:rPr lang="en-IE" sz="2900" b="0" dirty="0">
                <a:solidFill>
                  <a:schemeClr val="accent1">
                    <a:lumMod val="75000"/>
                  </a:schemeClr>
                </a:solidFill>
              </a:rPr>
              <a:t>What is Hadoop? Other big data terms like </a:t>
            </a:r>
            <a:r>
              <a:rPr lang="en-IE" sz="2900" b="0" dirty="0" err="1">
                <a:solidFill>
                  <a:schemeClr val="accent1">
                    <a:lumMod val="75000"/>
                  </a:schemeClr>
                </a:solidFill>
              </a:rPr>
              <a:t>MapReduce</a:t>
            </a:r>
            <a:r>
              <a:rPr lang="en-IE" sz="2900" b="0" dirty="0">
                <a:solidFill>
                  <a:schemeClr val="accent1">
                    <a:lumMod val="75000"/>
                  </a:schemeClr>
                </a:solidFill>
              </a:rPr>
              <a:t>? </a:t>
            </a:r>
            <a:r>
              <a:rPr lang="en-IE" sz="2900" b="0" dirty="0" err="1">
                <a:solidFill>
                  <a:schemeClr val="accent1">
                    <a:lumMod val="75000"/>
                  </a:schemeClr>
                </a:solidFill>
              </a:rPr>
              <a:t>Cloudera's</a:t>
            </a:r>
            <a:r>
              <a:rPr lang="en-IE" sz="2900" b="0" dirty="0">
                <a:solidFill>
                  <a:schemeClr val="accent1">
                    <a:lumMod val="75000"/>
                  </a:schemeClr>
                </a:solidFill>
              </a:rPr>
              <a:t> CEO talks us through big data trends </a:t>
            </a:r>
          </a:p>
          <a:p>
            <a:pPr marL="857250" lvl="2" indent="0">
              <a:buNone/>
              <a:defRPr/>
            </a:pPr>
            <a:r>
              <a:rPr lang="en-US" sz="2900" dirty="0" smtClean="0">
                <a:solidFill>
                  <a:schemeClr val="accent1">
                    <a:lumMod val="75000"/>
                  </a:schemeClr>
                </a:solidFill>
                <a:hlinkClick r:id="rId3"/>
              </a:rPr>
              <a:t>http</a:t>
            </a:r>
            <a:r>
              <a:rPr lang="en-US" sz="2900" dirty="0">
                <a:solidFill>
                  <a:schemeClr val="accent1">
                    <a:lumMod val="75000"/>
                  </a:schemeClr>
                </a:solidFill>
                <a:hlinkClick r:id="rId3"/>
              </a:rPr>
              <a:t>://</a:t>
            </a:r>
            <a:r>
              <a:rPr lang="en-US" sz="2900" dirty="0" smtClean="0">
                <a:solidFill>
                  <a:schemeClr val="accent1">
                    <a:lumMod val="75000"/>
                  </a:schemeClr>
                </a:solidFill>
                <a:hlinkClick r:id="rId3"/>
              </a:rPr>
              <a:t>www.youtube.com/watch?v=S9xnYBVqLws</a:t>
            </a:r>
            <a:r>
              <a:rPr lang="en-US" sz="2900" dirty="0" smtClean="0">
                <a:solidFill>
                  <a:schemeClr val="accent1">
                    <a:lumMod val="75000"/>
                  </a:schemeClr>
                </a:solidFill>
              </a:rPr>
              <a:t> </a:t>
            </a:r>
          </a:p>
          <a:p>
            <a:pPr lvl="1">
              <a:buFont typeface="Wingdings" panose="05000000000000000000" pitchFamily="2" charset="2"/>
              <a:buChar char="ü"/>
              <a:defRPr/>
            </a:pPr>
            <a:r>
              <a:rPr lang="en-US" sz="2900" b="0" dirty="0" smtClean="0">
                <a:solidFill>
                  <a:schemeClr val="accent1">
                    <a:lumMod val="75000"/>
                  </a:schemeClr>
                </a:solidFill>
              </a:rPr>
              <a:t>Lecture from </a:t>
            </a:r>
            <a:r>
              <a:rPr lang="en-US" sz="2900" b="0" dirty="0" err="1" smtClean="0">
                <a:solidFill>
                  <a:schemeClr val="accent1">
                    <a:lumMod val="75000"/>
                  </a:schemeClr>
                </a:solidFill>
              </a:rPr>
              <a:t>Standford</a:t>
            </a:r>
            <a:r>
              <a:rPr lang="en-US" sz="2900" b="0" dirty="0" smtClean="0">
                <a:solidFill>
                  <a:schemeClr val="accent1">
                    <a:lumMod val="75000"/>
                  </a:schemeClr>
                </a:solidFill>
              </a:rPr>
              <a:t> University ‘</a:t>
            </a:r>
            <a:r>
              <a:rPr lang="en-US" sz="2900" b="0" dirty="0" err="1" smtClean="0">
                <a:solidFill>
                  <a:schemeClr val="accent1">
                    <a:lumMod val="75000"/>
                  </a:schemeClr>
                </a:solidFill>
              </a:rPr>
              <a:t>Introducting</a:t>
            </a:r>
            <a:r>
              <a:rPr lang="en-US" sz="2900" b="0" dirty="0" smtClean="0">
                <a:solidFill>
                  <a:schemeClr val="accent1">
                    <a:lumMod val="75000"/>
                  </a:schemeClr>
                </a:solidFill>
              </a:rPr>
              <a:t> Apache Hadoop’ – it’s long, </a:t>
            </a:r>
            <a:r>
              <a:rPr lang="en-US" sz="2900" b="0" dirty="0">
                <a:solidFill>
                  <a:schemeClr val="accent1">
                    <a:lumMod val="75000"/>
                  </a:schemeClr>
                </a:solidFill>
              </a:rPr>
              <a:t>but interesting! </a:t>
            </a:r>
            <a:endParaRPr lang="en-US" sz="2900" b="0" dirty="0" smtClean="0">
              <a:solidFill>
                <a:schemeClr val="accent1">
                  <a:lumMod val="75000"/>
                </a:schemeClr>
              </a:solidFill>
            </a:endParaRPr>
          </a:p>
          <a:p>
            <a:pPr marL="857250" lvl="2" indent="0">
              <a:buNone/>
              <a:defRPr/>
            </a:pPr>
            <a:r>
              <a:rPr lang="en-US" sz="2900" dirty="0">
                <a:solidFill>
                  <a:schemeClr val="accent1">
                    <a:lumMod val="75000"/>
                  </a:schemeClr>
                </a:solidFill>
                <a:hlinkClick r:id="rId4"/>
              </a:rPr>
              <a:t>http://www.youtube.com/watch?v=d2xeNpfzsYI</a:t>
            </a:r>
            <a:r>
              <a:rPr lang="en-US" sz="2900" dirty="0">
                <a:solidFill>
                  <a:schemeClr val="accent1">
                    <a:lumMod val="75000"/>
                  </a:schemeClr>
                </a:solidFill>
              </a:rPr>
              <a:t> </a:t>
            </a:r>
          </a:p>
          <a:p>
            <a:pPr lvl="1">
              <a:buFont typeface="Wingdings" panose="05000000000000000000" pitchFamily="2" charset="2"/>
              <a:buChar char="ü"/>
              <a:defRPr/>
            </a:pPr>
            <a:r>
              <a:rPr lang="en-US" sz="2900" b="0" dirty="0" smtClean="0">
                <a:solidFill>
                  <a:schemeClr val="accent1">
                    <a:lumMod val="75000"/>
                  </a:schemeClr>
                </a:solidFill>
              </a:rPr>
              <a:t>Explaining </a:t>
            </a:r>
            <a:r>
              <a:rPr lang="en-US" sz="2900" b="0" dirty="0" err="1" smtClean="0">
                <a:solidFill>
                  <a:schemeClr val="accent1">
                    <a:lumMod val="75000"/>
                  </a:schemeClr>
                </a:solidFill>
              </a:rPr>
              <a:t>Hadoop</a:t>
            </a:r>
            <a:r>
              <a:rPr lang="en-US" sz="2900" b="0" dirty="0" smtClean="0">
                <a:solidFill>
                  <a:schemeClr val="accent1">
                    <a:lumMod val="75000"/>
                  </a:schemeClr>
                </a:solidFill>
              </a:rPr>
              <a:t> to your CEO: </a:t>
            </a:r>
          </a:p>
          <a:p>
            <a:pPr marL="857250" lvl="2" indent="0">
              <a:buNone/>
              <a:defRPr/>
            </a:pPr>
            <a:r>
              <a:rPr lang="en-US" sz="2900" dirty="0">
                <a:solidFill>
                  <a:schemeClr val="accent1">
                    <a:lumMod val="75000"/>
                  </a:schemeClr>
                </a:solidFill>
                <a:hlinkClick r:id="rId5"/>
              </a:rPr>
              <a:t>http://www.forbes.com/sites/danwoods/2011/11/03/explaining-hadoop-to-your-ceo/</a:t>
            </a:r>
            <a:r>
              <a:rPr lang="en-US" sz="2900" dirty="0">
                <a:solidFill>
                  <a:schemeClr val="accent1">
                    <a:lumMod val="75000"/>
                  </a:schemeClr>
                </a:solidFill>
              </a:rPr>
              <a:t> </a:t>
            </a:r>
          </a:p>
        </p:txBody>
      </p:sp>
      <p:sp>
        <p:nvSpPr>
          <p:cNvPr id="67586" name="Text Placeholder 2"/>
          <p:cNvSpPr>
            <a:spLocks noGrp="1"/>
          </p:cNvSpPr>
          <p:nvPr>
            <p:ph type="body" sz="quarter" idx="15"/>
          </p:nvPr>
        </p:nvSpPr>
        <p:spPr bwMode="auto">
          <a:xfrm>
            <a:off x="0" y="542219"/>
            <a:ext cx="12192000" cy="82938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eaLnBrk="1" hangingPunct="1"/>
            <a:r>
              <a:rPr lang="en-US" sz="4000" dirty="0" err="1" smtClean="0">
                <a:solidFill>
                  <a:srgbClr val="000000"/>
                </a:solidFill>
              </a:rPr>
              <a:t>Hadoop</a:t>
            </a:r>
            <a:endParaRPr lang="en-US" sz="4000" dirty="0" smtClean="0">
              <a:solidFill>
                <a:srgbClr val="000000"/>
              </a:solidFill>
            </a:endParaRPr>
          </a:p>
          <a:p>
            <a:pPr eaLnBrk="1" hangingPunct="1"/>
            <a:endParaRPr lang="en-US" dirty="0" smtClean="0"/>
          </a:p>
        </p:txBody>
      </p:sp>
    </p:spTree>
    <p:extLst>
      <p:ext uri="{BB962C8B-B14F-4D97-AF65-F5344CB8AC3E}">
        <p14:creationId xmlns:p14="http://schemas.microsoft.com/office/powerpoint/2010/main" val="1778495669"/>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844824"/>
            <a:ext cx="10972800" cy="4495800"/>
          </a:xfrm>
        </p:spPr>
        <p:txBody>
          <a:bodyPr>
            <a:normAutofit fontScale="92500" lnSpcReduction="20000"/>
          </a:bodyPr>
          <a:lstStyle/>
          <a:p>
            <a:pPr eaLnBrk="1" hangingPunct="1">
              <a:defRPr/>
            </a:pPr>
            <a:r>
              <a:rPr lang="en-US" dirty="0" smtClean="0"/>
              <a:t>In-memory computing</a:t>
            </a:r>
          </a:p>
          <a:p>
            <a:pPr lvl="1" eaLnBrk="1" hangingPunct="1">
              <a:defRPr/>
            </a:pPr>
            <a:r>
              <a:rPr lang="en-US" dirty="0" smtClean="0"/>
              <a:t>Used in big data analysis</a:t>
            </a:r>
          </a:p>
          <a:p>
            <a:pPr lvl="1" eaLnBrk="1" hangingPunct="1">
              <a:defRPr/>
            </a:pPr>
            <a:r>
              <a:rPr lang="en-US" dirty="0" smtClean="0"/>
              <a:t>Use computers main memory (RAM) for data storage to avoid delays in retrieving data from disk storage</a:t>
            </a:r>
          </a:p>
          <a:p>
            <a:pPr lvl="1" eaLnBrk="1" hangingPunct="1">
              <a:defRPr/>
            </a:pPr>
            <a:r>
              <a:rPr lang="en-US" dirty="0" smtClean="0"/>
              <a:t>Can reduce hours/days of processing to seconds</a:t>
            </a:r>
          </a:p>
          <a:p>
            <a:pPr lvl="1" eaLnBrk="1" hangingPunct="1">
              <a:defRPr/>
            </a:pPr>
            <a:r>
              <a:rPr lang="en-US" dirty="0" smtClean="0"/>
              <a:t>Requires optimized hardware</a:t>
            </a:r>
          </a:p>
          <a:p>
            <a:pPr eaLnBrk="1" hangingPunct="1">
              <a:defRPr/>
            </a:pPr>
            <a:r>
              <a:rPr lang="en-US" dirty="0" smtClean="0"/>
              <a:t>Analytic platforms</a:t>
            </a:r>
          </a:p>
          <a:p>
            <a:pPr lvl="1" eaLnBrk="1" hangingPunct="1">
              <a:defRPr/>
            </a:pPr>
            <a:r>
              <a:rPr lang="en-US" dirty="0" smtClean="0"/>
              <a:t>High-speed platforms using both relational and non-relational tools optimized for large datasets</a:t>
            </a:r>
          </a:p>
          <a:p>
            <a:pPr lvl="1">
              <a:lnSpc>
                <a:spcPct val="80000"/>
              </a:lnSpc>
              <a:buFont typeface="Wingdings" panose="05000000000000000000" pitchFamily="2" charset="2"/>
              <a:buChar char="ü"/>
              <a:defRPr/>
            </a:pPr>
            <a:r>
              <a:rPr lang="en-IE" sz="2400" b="0" dirty="0">
                <a:solidFill>
                  <a:schemeClr val="accent1">
                    <a:lumMod val="75000"/>
                  </a:schemeClr>
                </a:solidFill>
              </a:rPr>
              <a:t> Information Week Article – ’16 Top Big Data Analytics Platforms’</a:t>
            </a:r>
            <a:endParaRPr lang="en-US" sz="2400" b="0" dirty="0">
              <a:solidFill>
                <a:schemeClr val="accent1">
                  <a:lumMod val="75000"/>
                </a:schemeClr>
              </a:solidFill>
            </a:endParaRPr>
          </a:p>
          <a:p>
            <a:pPr marL="857250" lvl="2" indent="0">
              <a:buNone/>
              <a:defRPr/>
            </a:pPr>
            <a:r>
              <a:rPr lang="en-US" dirty="0" smtClean="0">
                <a:hlinkClick r:id="rId3"/>
              </a:rPr>
              <a:t>http</a:t>
            </a:r>
            <a:r>
              <a:rPr lang="en-US" dirty="0">
                <a:hlinkClick r:id="rId3"/>
              </a:rPr>
              <a:t>://</a:t>
            </a:r>
            <a:r>
              <a:rPr lang="en-US" dirty="0" smtClean="0">
                <a:hlinkClick r:id="rId3"/>
              </a:rPr>
              <a:t>www.informationweek.com/big-data/big-data-analytics/16-top-big-data-analytics-platforms/d/d-id/1113609</a:t>
            </a:r>
            <a:r>
              <a:rPr lang="en-US" dirty="0" smtClean="0"/>
              <a:t> </a:t>
            </a:r>
            <a:endParaRPr lang="en-US" dirty="0"/>
          </a:p>
        </p:txBody>
      </p:sp>
      <p:sp>
        <p:nvSpPr>
          <p:cNvPr id="68610" name="Text Placeholder 2"/>
          <p:cNvSpPr>
            <a:spLocks noGrp="1"/>
          </p:cNvSpPr>
          <p:nvPr>
            <p:ph type="body" sz="quarter" idx="15"/>
          </p:nvPr>
        </p:nvSpPr>
        <p:spPr bwMode="auto">
          <a:xfrm>
            <a:off x="0" y="542219"/>
            <a:ext cx="12192000" cy="82938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eaLnBrk="1" hangingPunct="1"/>
            <a:r>
              <a:rPr lang="en-US" sz="4000" dirty="0" smtClean="0">
                <a:solidFill>
                  <a:srgbClr val="000000"/>
                </a:solidFill>
              </a:rPr>
              <a:t>Improve </a:t>
            </a:r>
            <a:r>
              <a:rPr lang="en-US" sz="4000" dirty="0" smtClean="0">
                <a:solidFill>
                  <a:srgbClr val="000000"/>
                </a:solidFill>
              </a:rPr>
              <a:t>Business Performance and Decision Making</a:t>
            </a:r>
          </a:p>
          <a:p>
            <a:pPr eaLnBrk="1" hangingPunct="1"/>
            <a:endParaRPr lang="en-US" dirty="0" smtClean="0"/>
          </a:p>
        </p:txBody>
      </p:sp>
    </p:spTree>
    <p:extLst>
      <p:ext uri="{BB962C8B-B14F-4D97-AF65-F5344CB8AC3E}">
        <p14:creationId xmlns:p14="http://schemas.microsoft.com/office/powerpoint/2010/main" val="3940054051"/>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Content Placeholder 4"/>
          <p:cNvSpPr>
            <a:spLocks noGrp="1"/>
          </p:cNvSpPr>
          <p:nvPr>
            <p:ph idx="1"/>
          </p:nvPr>
        </p:nvSpPr>
        <p:spPr>
          <a:xfrm>
            <a:off x="609600" y="2413829"/>
            <a:ext cx="10972800" cy="4495800"/>
          </a:xfrm>
        </p:spPr>
        <p:txBody>
          <a:bodyPr>
            <a:normAutofit/>
          </a:bodyPr>
          <a:lstStyle/>
          <a:p>
            <a:pPr eaLnBrk="1" hangingPunct="1">
              <a:buFont typeface="Arial" charset="0"/>
              <a:buChar char="•"/>
              <a:defRPr/>
            </a:pPr>
            <a:r>
              <a:rPr lang="en-US" dirty="0" smtClean="0"/>
              <a:t>Analytical tools: Relationships, patterns, trends</a:t>
            </a:r>
          </a:p>
          <a:p>
            <a:pPr lvl="1" eaLnBrk="1" hangingPunct="1">
              <a:buFont typeface="Arial" charset="0"/>
              <a:buChar char="–"/>
              <a:defRPr/>
            </a:pPr>
            <a:r>
              <a:rPr lang="en-US" sz="3200" dirty="0" smtClean="0"/>
              <a:t>Tools for consolidating, analyzing, and providing access to vast amounts of data to help users make better business decisions</a:t>
            </a:r>
          </a:p>
          <a:p>
            <a:pPr lvl="2" eaLnBrk="1" hangingPunct="1">
              <a:buFont typeface="Arial" charset="0"/>
              <a:buChar char="•"/>
              <a:defRPr/>
            </a:pPr>
            <a:r>
              <a:rPr lang="en-US" sz="3200" dirty="0" smtClean="0"/>
              <a:t>Multidimensional data analysis (OLAP)</a:t>
            </a:r>
          </a:p>
          <a:p>
            <a:pPr lvl="2" eaLnBrk="1" hangingPunct="1">
              <a:buFont typeface="Arial" charset="0"/>
              <a:buChar char="•"/>
              <a:defRPr/>
            </a:pPr>
            <a:r>
              <a:rPr lang="en-US" sz="3200" dirty="0" smtClean="0"/>
              <a:t>Data mining</a:t>
            </a:r>
          </a:p>
          <a:p>
            <a:pPr lvl="2" eaLnBrk="1" hangingPunct="1">
              <a:buFont typeface="Arial" charset="0"/>
              <a:buChar char="•"/>
              <a:defRPr/>
            </a:pPr>
            <a:r>
              <a:rPr lang="en-US" sz="3200" dirty="0" smtClean="0"/>
              <a:t>Text mining</a:t>
            </a:r>
          </a:p>
          <a:p>
            <a:pPr lvl="2" eaLnBrk="1" hangingPunct="1">
              <a:buFont typeface="Arial" charset="0"/>
              <a:buChar char="•"/>
              <a:defRPr/>
            </a:pPr>
            <a:r>
              <a:rPr lang="en-US" sz="3200" dirty="0" smtClean="0"/>
              <a:t>Web </a:t>
            </a:r>
            <a:r>
              <a:rPr lang="en-US" sz="3200" dirty="0" smtClean="0"/>
              <a:t>mining</a:t>
            </a:r>
            <a:endParaRPr lang="en-US" sz="3200" dirty="0" smtClean="0"/>
          </a:p>
        </p:txBody>
      </p:sp>
      <p:sp>
        <p:nvSpPr>
          <p:cNvPr id="37891" name="Text Placeholder 5"/>
          <p:cNvSpPr>
            <a:spLocks noGrp="1"/>
          </p:cNvSpPr>
          <p:nvPr>
            <p:ph type="body" sz="quarter" idx="15"/>
          </p:nvPr>
        </p:nvSpPr>
        <p:spPr>
          <a:xfrm>
            <a:off x="0" y="556488"/>
            <a:ext cx="12192000" cy="815112"/>
          </a:xfrm>
        </p:spPr>
        <p:txBody>
          <a:bodyPr>
            <a:normAutofit/>
          </a:bodyPr>
          <a:lstStyle/>
          <a:p>
            <a:pPr eaLnBrk="1" hangingPunct="1">
              <a:defRPr/>
            </a:pPr>
            <a:r>
              <a:rPr lang="en-US" sz="4000" dirty="0" smtClean="0"/>
              <a:t>Analytical Tools</a:t>
            </a:r>
            <a:endParaRPr lang="en-US" sz="4000" dirty="0" smtClean="0"/>
          </a:p>
        </p:txBody>
      </p:sp>
    </p:spTree>
    <p:extLst>
      <p:ext uri="{BB962C8B-B14F-4D97-AF65-F5344CB8AC3E}">
        <p14:creationId xmlns:p14="http://schemas.microsoft.com/office/powerpoint/2010/main" val="1017134554"/>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Content Placeholder 4"/>
          <p:cNvSpPr>
            <a:spLocks noGrp="1"/>
          </p:cNvSpPr>
          <p:nvPr>
            <p:ph idx="1"/>
          </p:nvPr>
        </p:nvSpPr>
        <p:spPr/>
        <p:txBody>
          <a:bodyPr/>
          <a:lstStyle/>
          <a:p>
            <a:pPr eaLnBrk="1" hangingPunct="1">
              <a:buFont typeface="Arial" charset="0"/>
              <a:buChar char="•"/>
              <a:defRPr/>
            </a:pPr>
            <a:r>
              <a:rPr lang="en-US" dirty="0" smtClean="0"/>
              <a:t>Online analytical processing (OLAP)</a:t>
            </a:r>
          </a:p>
          <a:p>
            <a:pPr lvl="1" eaLnBrk="1" hangingPunct="1">
              <a:buFont typeface="Arial" charset="0"/>
              <a:buChar char="–"/>
              <a:defRPr/>
            </a:pPr>
            <a:r>
              <a:rPr lang="en-US" sz="3200" dirty="0" smtClean="0"/>
              <a:t>Supports multidimensional data analysis</a:t>
            </a:r>
          </a:p>
          <a:p>
            <a:pPr lvl="2" eaLnBrk="1" hangingPunct="1">
              <a:buFont typeface="Arial" charset="0"/>
              <a:buChar char="•"/>
              <a:defRPr/>
            </a:pPr>
            <a:r>
              <a:rPr lang="en-US" sz="3200" dirty="0" smtClean="0"/>
              <a:t>Viewing data using multiple dimensions</a:t>
            </a:r>
          </a:p>
          <a:p>
            <a:pPr lvl="2" eaLnBrk="1" hangingPunct="1">
              <a:buFont typeface="Arial" charset="0"/>
              <a:buChar char="•"/>
              <a:defRPr/>
            </a:pPr>
            <a:r>
              <a:rPr lang="en-US" sz="3200" dirty="0" smtClean="0"/>
              <a:t>Each aspect of information (product, pricing, cost, region, time period) is different dimension</a:t>
            </a:r>
          </a:p>
          <a:p>
            <a:pPr lvl="2" eaLnBrk="1" hangingPunct="1">
              <a:buFont typeface="Arial" charset="0"/>
              <a:buChar char="•"/>
              <a:defRPr/>
            </a:pPr>
            <a:r>
              <a:rPr lang="en-US" sz="3200" dirty="0" smtClean="0"/>
              <a:t>Example: How many washers sold in East in June compared with other regions?</a:t>
            </a:r>
          </a:p>
          <a:p>
            <a:pPr lvl="1" eaLnBrk="1" hangingPunct="1">
              <a:buFont typeface="Arial" charset="0"/>
              <a:buChar char="–"/>
              <a:defRPr/>
            </a:pPr>
            <a:r>
              <a:rPr lang="en-US" sz="3200" dirty="0" smtClean="0"/>
              <a:t>OLAP enables rapid, online answers to ad hoc queries</a:t>
            </a:r>
          </a:p>
          <a:p>
            <a:pPr eaLnBrk="1" hangingPunct="1">
              <a:buFont typeface="Arial" charset="0"/>
              <a:buChar char="•"/>
              <a:defRPr/>
            </a:pPr>
            <a:endParaRPr lang="en-US" dirty="0"/>
          </a:p>
        </p:txBody>
      </p:sp>
      <p:sp>
        <p:nvSpPr>
          <p:cNvPr id="38915" name="Text Placeholder 5"/>
          <p:cNvSpPr>
            <a:spLocks noGrp="1"/>
          </p:cNvSpPr>
          <p:nvPr>
            <p:ph type="body" sz="quarter" idx="15"/>
          </p:nvPr>
        </p:nvSpPr>
        <p:spPr>
          <a:xfrm>
            <a:off x="0" y="299647"/>
            <a:ext cx="12192000" cy="1071953"/>
          </a:xfrm>
        </p:spPr>
        <p:txBody>
          <a:bodyPr>
            <a:noAutofit/>
          </a:bodyPr>
          <a:lstStyle/>
          <a:p>
            <a:pPr eaLnBrk="1" hangingPunct="1">
              <a:defRPr/>
            </a:pPr>
            <a:r>
              <a:rPr lang="en-US" sz="4000" dirty="0" smtClean="0"/>
              <a:t>Online Analytical Processing - OLAP</a:t>
            </a:r>
            <a:endParaRPr lang="en-US" sz="4000" dirty="0" smtClean="0"/>
          </a:p>
        </p:txBody>
      </p:sp>
    </p:spTree>
    <p:extLst>
      <p:ext uri="{BB962C8B-B14F-4D97-AF65-F5344CB8AC3E}">
        <p14:creationId xmlns:p14="http://schemas.microsoft.com/office/powerpoint/2010/main" val="4129529208"/>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ext Placeholder 1"/>
          <p:cNvSpPr>
            <a:spLocks noGrp="1"/>
          </p:cNvSpPr>
          <p:nvPr>
            <p:ph type="body"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Tx/>
              <a:buNone/>
            </a:pPr>
            <a:r>
              <a:rPr lang="en-US" smtClean="0"/>
              <a:t>The view that is showing is product versus region. If you rotate the cube 90 degrees, the face that will show product versus actual and projected sales. If you rotate the cube 90 degrees again, you will see region versus actual and projected sales. Other views are possible.</a:t>
            </a:r>
          </a:p>
        </p:txBody>
      </p:sp>
      <p:sp>
        <p:nvSpPr>
          <p:cNvPr id="73730" name="Text Placeholder 3"/>
          <p:cNvSpPr>
            <a:spLocks noGrp="1"/>
          </p:cNvSpPr>
          <p:nvPr>
            <p:ph type="body" sz="quarter" idx="18"/>
          </p:nvPr>
        </p:nvSpPr>
        <p:spPr bwMode="auto">
          <a:xfrm>
            <a:off x="609600" y="3821113"/>
            <a:ext cx="284480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85000" lnSpcReduction="20000"/>
          </a:bodyPr>
          <a:lstStyle/>
          <a:p>
            <a:pPr eaLnBrk="1" hangingPunct="1">
              <a:spcBef>
                <a:spcPct val="0"/>
              </a:spcBef>
              <a:buFontTx/>
              <a:buNone/>
            </a:pPr>
            <a:r>
              <a:rPr lang="en-US" smtClean="0"/>
              <a:t>FIGURE 6-13</a:t>
            </a:r>
          </a:p>
          <a:p>
            <a:pPr eaLnBrk="1" hangingPunct="1">
              <a:spcBef>
                <a:spcPct val="0"/>
              </a:spcBef>
              <a:buFontTx/>
              <a:buNone/>
            </a:pPr>
            <a:endParaRPr lang="en-US" smtClean="0"/>
          </a:p>
        </p:txBody>
      </p:sp>
      <p:sp>
        <p:nvSpPr>
          <p:cNvPr id="73731" name="Text Placeholder 4"/>
          <p:cNvSpPr>
            <a:spLocks noGrp="1"/>
          </p:cNvSpPr>
          <p:nvPr>
            <p:ph type="body" sz="quarter" idx="21"/>
          </p:nvPr>
        </p:nvSpPr>
        <p:spPr bwMode="auto">
          <a:xfrm>
            <a:off x="0" y="470874"/>
            <a:ext cx="12192000" cy="90072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eaLnBrk="1" hangingPunct="1"/>
            <a:r>
              <a:rPr lang="en-US" sz="4000" dirty="0" smtClean="0"/>
              <a:t>MULTIDIMENSIONAL DATA MODEL</a:t>
            </a:r>
          </a:p>
          <a:p>
            <a:pPr eaLnBrk="1" hangingPunct="1"/>
            <a:endParaRPr lang="en-US" dirty="0" smtClean="0"/>
          </a:p>
        </p:txBody>
      </p:sp>
      <p:pic>
        <p:nvPicPr>
          <p:cNvPr id="73732" name="Picture Placeholder 12" descr="Fig-6-04.png"/>
          <p:cNvPicPr>
            <a:picLocks noGrp="1" noChangeAspect="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3494320" y="2090202"/>
            <a:ext cx="7213600" cy="47466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4132735"/>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Content Placeholder 4"/>
          <p:cNvSpPr>
            <a:spLocks noGrp="1"/>
          </p:cNvSpPr>
          <p:nvPr>
            <p:ph idx="1"/>
          </p:nvPr>
        </p:nvSpPr>
        <p:spPr/>
        <p:txBody>
          <a:bodyPr>
            <a:normAutofit fontScale="92500" lnSpcReduction="10000"/>
          </a:bodyPr>
          <a:lstStyle/>
          <a:p>
            <a:pPr eaLnBrk="1" hangingPunct="1">
              <a:defRPr/>
            </a:pPr>
            <a:r>
              <a:rPr lang="en-US" dirty="0" smtClean="0"/>
              <a:t>Data mining:</a:t>
            </a:r>
          </a:p>
          <a:p>
            <a:pPr lvl="1" eaLnBrk="1" hangingPunct="1">
              <a:defRPr/>
            </a:pPr>
            <a:r>
              <a:rPr lang="en-US" dirty="0" smtClean="0"/>
              <a:t>Finds hidden patterns, relationships in datasets</a:t>
            </a:r>
          </a:p>
          <a:p>
            <a:pPr lvl="2" eaLnBrk="1" hangingPunct="1">
              <a:defRPr/>
            </a:pPr>
            <a:r>
              <a:rPr lang="en-US" dirty="0" smtClean="0"/>
              <a:t>Example: customer buying patterns</a:t>
            </a:r>
          </a:p>
          <a:p>
            <a:pPr lvl="1" eaLnBrk="1" hangingPunct="1">
              <a:defRPr/>
            </a:pPr>
            <a:r>
              <a:rPr lang="en-US" dirty="0" smtClean="0"/>
              <a:t>Infers rules to predict future behavior</a:t>
            </a:r>
          </a:p>
          <a:p>
            <a:pPr lvl="1" eaLnBrk="1" hangingPunct="1">
              <a:defRPr/>
            </a:pPr>
            <a:r>
              <a:rPr lang="en-US" dirty="0" smtClean="0"/>
              <a:t>Types of information obtainable from data mining:</a:t>
            </a:r>
            <a:endParaRPr lang="en-IE" dirty="0"/>
          </a:p>
          <a:p>
            <a:pPr lvl="2">
              <a:defRPr/>
            </a:pPr>
            <a:r>
              <a:rPr lang="en-IE" b="1" dirty="0"/>
              <a:t>Associations:</a:t>
            </a:r>
            <a:r>
              <a:rPr lang="en-IE" dirty="0"/>
              <a:t> Occurrences linked to single event</a:t>
            </a:r>
          </a:p>
          <a:p>
            <a:pPr lvl="2">
              <a:defRPr/>
            </a:pPr>
            <a:r>
              <a:rPr lang="en-IE" b="1" dirty="0"/>
              <a:t>Sequences:</a:t>
            </a:r>
            <a:r>
              <a:rPr lang="en-IE" dirty="0"/>
              <a:t> Events linked over time</a:t>
            </a:r>
          </a:p>
          <a:p>
            <a:pPr lvl="2">
              <a:defRPr/>
            </a:pPr>
            <a:r>
              <a:rPr lang="en-IE" b="1" dirty="0"/>
              <a:t>Classification:</a:t>
            </a:r>
            <a:r>
              <a:rPr lang="en-IE" dirty="0"/>
              <a:t> Recognizes patterns that describe group to which item belongs</a:t>
            </a:r>
          </a:p>
          <a:p>
            <a:pPr lvl="2">
              <a:defRPr/>
            </a:pPr>
            <a:r>
              <a:rPr lang="en-IE" b="1" dirty="0"/>
              <a:t>Clustering:</a:t>
            </a:r>
            <a:r>
              <a:rPr lang="en-IE" dirty="0"/>
              <a:t> Similar to classification when no groups have been defined; finds groupings within data</a:t>
            </a:r>
          </a:p>
          <a:p>
            <a:pPr lvl="2">
              <a:defRPr/>
            </a:pPr>
            <a:r>
              <a:rPr lang="en-IE" b="1" dirty="0"/>
              <a:t>Forecasting:</a:t>
            </a:r>
            <a:r>
              <a:rPr lang="en-IE" dirty="0"/>
              <a:t> Uses series of existing values to forecast what other values will be</a:t>
            </a:r>
          </a:p>
          <a:p>
            <a:pPr marL="457200" lvl="1" indent="0" eaLnBrk="1" hangingPunct="1">
              <a:buFontTx/>
              <a:buNone/>
              <a:defRPr/>
            </a:pPr>
            <a:endParaRPr lang="en-US" dirty="0"/>
          </a:p>
        </p:txBody>
      </p:sp>
      <p:sp>
        <p:nvSpPr>
          <p:cNvPr id="75778" name="Text Placeholder 5"/>
          <p:cNvSpPr>
            <a:spLocks noGrp="1"/>
          </p:cNvSpPr>
          <p:nvPr>
            <p:ph type="body" sz="quarter" idx="15"/>
          </p:nvPr>
        </p:nvSpPr>
        <p:spPr bwMode="auto">
          <a:xfrm>
            <a:off x="0" y="313916"/>
            <a:ext cx="12192000" cy="105768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eaLnBrk="1" hangingPunct="1"/>
            <a:r>
              <a:rPr lang="en-US" sz="4000" dirty="0" smtClean="0"/>
              <a:t>Data Mining</a:t>
            </a:r>
            <a:endParaRPr lang="en-US" sz="4000" dirty="0" smtClean="0"/>
          </a:p>
        </p:txBody>
      </p:sp>
    </p:spTree>
    <p:extLst>
      <p:ext uri="{BB962C8B-B14F-4D97-AF65-F5344CB8AC3E}">
        <p14:creationId xmlns:p14="http://schemas.microsoft.com/office/powerpoint/2010/main" val="3271758478"/>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Content Placeholder 4"/>
          <p:cNvSpPr>
            <a:spLocks noGrp="1"/>
          </p:cNvSpPr>
          <p:nvPr>
            <p:ph idx="1"/>
          </p:nvPr>
        </p:nvSpPr>
        <p:spPr/>
        <p:txBody>
          <a:bodyPr/>
          <a:lstStyle/>
          <a:p>
            <a:pPr eaLnBrk="1" hangingPunct="1">
              <a:defRPr/>
            </a:pPr>
            <a:r>
              <a:rPr lang="en-US" dirty="0" smtClean="0"/>
              <a:t>Text mining</a:t>
            </a:r>
          </a:p>
          <a:p>
            <a:pPr lvl="1" eaLnBrk="1" hangingPunct="1">
              <a:defRPr/>
            </a:pPr>
            <a:r>
              <a:rPr lang="en-US" dirty="0" smtClean="0"/>
              <a:t>Extracts key elements from large unstructured data sets </a:t>
            </a:r>
          </a:p>
          <a:p>
            <a:pPr lvl="2" eaLnBrk="1" hangingPunct="1">
              <a:defRPr/>
            </a:pPr>
            <a:r>
              <a:rPr lang="en-US" dirty="0" smtClean="0"/>
              <a:t>Stored e-mails</a:t>
            </a:r>
          </a:p>
          <a:p>
            <a:pPr lvl="2" eaLnBrk="1" hangingPunct="1">
              <a:defRPr/>
            </a:pPr>
            <a:r>
              <a:rPr lang="en-US" dirty="0" smtClean="0"/>
              <a:t>Call center transcripts</a:t>
            </a:r>
          </a:p>
          <a:p>
            <a:pPr lvl="2" eaLnBrk="1" hangingPunct="1">
              <a:defRPr/>
            </a:pPr>
            <a:r>
              <a:rPr lang="en-US" dirty="0" smtClean="0"/>
              <a:t>Legal cases</a:t>
            </a:r>
          </a:p>
          <a:p>
            <a:pPr lvl="2" eaLnBrk="1" hangingPunct="1">
              <a:defRPr/>
            </a:pPr>
            <a:r>
              <a:rPr lang="en-US" dirty="0" smtClean="0"/>
              <a:t>Patent descriptions</a:t>
            </a:r>
          </a:p>
          <a:p>
            <a:pPr lvl="2" eaLnBrk="1" hangingPunct="1">
              <a:defRPr/>
            </a:pPr>
            <a:r>
              <a:rPr lang="en-US" dirty="0" smtClean="0"/>
              <a:t>Service reports, and so on</a:t>
            </a:r>
          </a:p>
          <a:p>
            <a:pPr lvl="1" eaLnBrk="1" hangingPunct="1">
              <a:defRPr/>
            </a:pPr>
            <a:r>
              <a:rPr lang="en-US" dirty="0" smtClean="0"/>
              <a:t>Sentiment analysis software</a:t>
            </a:r>
          </a:p>
          <a:p>
            <a:pPr lvl="2" eaLnBrk="1" hangingPunct="1">
              <a:defRPr/>
            </a:pPr>
            <a:r>
              <a:rPr lang="en-US" dirty="0" smtClean="0"/>
              <a:t>Mines e-mails, blogs, social media to detect opinions</a:t>
            </a:r>
          </a:p>
          <a:p>
            <a:pPr eaLnBrk="1" hangingPunct="1">
              <a:defRPr/>
            </a:pPr>
            <a:endParaRPr lang="en-US" dirty="0"/>
          </a:p>
        </p:txBody>
      </p:sp>
      <p:sp>
        <p:nvSpPr>
          <p:cNvPr id="77826" name="Text Placeholder 5"/>
          <p:cNvSpPr>
            <a:spLocks noGrp="1"/>
          </p:cNvSpPr>
          <p:nvPr>
            <p:ph type="body" sz="quarter" idx="15"/>
          </p:nvPr>
        </p:nvSpPr>
        <p:spPr bwMode="auto">
          <a:xfrm>
            <a:off x="0" y="228303"/>
            <a:ext cx="12192000" cy="114329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eaLnBrk="1" hangingPunct="1"/>
            <a:r>
              <a:rPr lang="en-US" sz="4000" dirty="0" smtClean="0"/>
              <a:t>Text Mining</a:t>
            </a:r>
            <a:endParaRPr lang="en-US" sz="4000" dirty="0" smtClean="0"/>
          </a:p>
        </p:txBody>
      </p:sp>
    </p:spTree>
    <p:extLst>
      <p:ext uri="{BB962C8B-B14F-4D97-AF65-F5344CB8AC3E}">
        <p14:creationId xmlns:p14="http://schemas.microsoft.com/office/powerpoint/2010/main" val="3574631926"/>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Content Placeholder 4"/>
          <p:cNvSpPr>
            <a:spLocks noGrp="1"/>
          </p:cNvSpPr>
          <p:nvPr>
            <p:ph idx="1"/>
          </p:nvPr>
        </p:nvSpPr>
        <p:spPr/>
        <p:txBody>
          <a:bodyPr>
            <a:normAutofit/>
          </a:bodyPr>
          <a:lstStyle/>
          <a:p>
            <a:pPr eaLnBrk="1" hangingPunct="1">
              <a:buFont typeface="Arial" charset="0"/>
              <a:buChar char="•"/>
              <a:defRPr/>
            </a:pPr>
            <a:r>
              <a:rPr lang="en-US" dirty="0" smtClean="0"/>
              <a:t>Web mining</a:t>
            </a:r>
          </a:p>
          <a:p>
            <a:pPr lvl="1" eaLnBrk="1" hangingPunct="1">
              <a:buFont typeface="Arial" charset="0"/>
              <a:buChar char="–"/>
              <a:defRPr/>
            </a:pPr>
            <a:r>
              <a:rPr lang="en-US" dirty="0" smtClean="0"/>
              <a:t>Discovery and analysis of useful patterns and information from Web</a:t>
            </a:r>
          </a:p>
          <a:p>
            <a:pPr lvl="2" eaLnBrk="1" hangingPunct="1">
              <a:buFont typeface="Arial" charset="0"/>
              <a:buChar char="–"/>
              <a:defRPr/>
            </a:pPr>
            <a:r>
              <a:rPr lang="en-US" sz="1800" dirty="0" smtClean="0"/>
              <a:t>Understand customer behavior</a:t>
            </a:r>
          </a:p>
          <a:p>
            <a:pPr lvl="2" eaLnBrk="1" hangingPunct="1">
              <a:buFont typeface="Arial" charset="0"/>
              <a:buChar char="–"/>
              <a:defRPr/>
            </a:pPr>
            <a:r>
              <a:rPr lang="en-US" sz="1800" dirty="0"/>
              <a:t>E</a:t>
            </a:r>
            <a:r>
              <a:rPr lang="en-US" sz="1800" dirty="0" smtClean="0"/>
              <a:t>valuate effectiveness of Web site, and so on</a:t>
            </a:r>
          </a:p>
          <a:p>
            <a:pPr lvl="1" eaLnBrk="1" hangingPunct="1">
              <a:buFont typeface="Arial" charset="0"/>
              <a:buChar char="–"/>
              <a:defRPr/>
            </a:pPr>
            <a:r>
              <a:rPr lang="en-US" dirty="0" smtClean="0"/>
              <a:t>Web content mining</a:t>
            </a:r>
          </a:p>
          <a:p>
            <a:pPr lvl="2" eaLnBrk="1" hangingPunct="1">
              <a:buFont typeface="Arial" charset="0"/>
              <a:buChar char="•"/>
              <a:defRPr/>
            </a:pPr>
            <a:r>
              <a:rPr lang="en-US" sz="2000" dirty="0" smtClean="0"/>
              <a:t>Mines content of Web pages</a:t>
            </a:r>
          </a:p>
          <a:p>
            <a:pPr lvl="1" eaLnBrk="1" hangingPunct="1">
              <a:buFont typeface="Arial" charset="0"/>
              <a:buChar char="–"/>
              <a:defRPr/>
            </a:pPr>
            <a:r>
              <a:rPr lang="en-US" dirty="0" smtClean="0"/>
              <a:t>Web structure mining</a:t>
            </a:r>
          </a:p>
          <a:p>
            <a:pPr lvl="2" eaLnBrk="1" hangingPunct="1">
              <a:buFont typeface="Arial" charset="0"/>
              <a:buChar char="•"/>
              <a:defRPr/>
            </a:pPr>
            <a:r>
              <a:rPr lang="en-US" sz="2000" dirty="0" smtClean="0"/>
              <a:t>Analyzes links to and from Web page</a:t>
            </a:r>
          </a:p>
          <a:p>
            <a:pPr lvl="1" eaLnBrk="1" hangingPunct="1">
              <a:buFont typeface="Arial" charset="0"/>
              <a:buChar char="–"/>
              <a:defRPr/>
            </a:pPr>
            <a:r>
              <a:rPr lang="en-US" dirty="0" smtClean="0"/>
              <a:t>Web usage mining</a:t>
            </a:r>
          </a:p>
          <a:p>
            <a:pPr lvl="2" eaLnBrk="1" hangingPunct="1">
              <a:buFont typeface="Arial" charset="0"/>
              <a:buChar char="•"/>
              <a:defRPr/>
            </a:pPr>
            <a:r>
              <a:rPr lang="en-US" sz="2000" dirty="0" smtClean="0"/>
              <a:t>Mines user interaction data recorded by Web server</a:t>
            </a:r>
          </a:p>
          <a:p>
            <a:pPr eaLnBrk="1" hangingPunct="1">
              <a:buFont typeface="Arial" charset="0"/>
              <a:buChar char="•"/>
              <a:defRPr/>
            </a:pPr>
            <a:endParaRPr lang="en-US" dirty="0"/>
          </a:p>
        </p:txBody>
      </p:sp>
      <p:sp>
        <p:nvSpPr>
          <p:cNvPr id="79874" name="Text Placeholder 5"/>
          <p:cNvSpPr>
            <a:spLocks noGrp="1"/>
          </p:cNvSpPr>
          <p:nvPr>
            <p:ph type="body" sz="quarter" idx="15"/>
          </p:nvPr>
        </p:nvSpPr>
        <p:spPr bwMode="auto">
          <a:xfrm>
            <a:off x="0" y="370992"/>
            <a:ext cx="12192000" cy="100060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eaLnBrk="1" hangingPunct="1"/>
            <a:r>
              <a:rPr lang="en-US" sz="4000" dirty="0" smtClean="0"/>
              <a:t>Web Mining</a:t>
            </a:r>
            <a:endParaRPr lang="en-US" sz="4000" dirty="0" smtClean="0"/>
          </a:p>
        </p:txBody>
      </p:sp>
    </p:spTree>
    <p:extLst>
      <p:ext uri="{BB962C8B-B14F-4D97-AF65-F5344CB8AC3E}">
        <p14:creationId xmlns:p14="http://schemas.microsoft.com/office/powerpoint/2010/main" val="2464965942"/>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solidFill>
                  <a:srgbClr val="0D0D0D"/>
                </a:solidFill>
              </a:rPr>
              <a:t>Three main reasons why investments in information technology do not always produce positive results</a:t>
            </a:r>
          </a:p>
          <a:p>
            <a:pPr marL="971550" lvl="1" indent="-514350">
              <a:buFont typeface="Cambria" panose="02040503050406030204" pitchFamily="18" charset="0"/>
              <a:buAutoNum type="arabicPeriod"/>
            </a:pPr>
            <a:r>
              <a:rPr lang="en-US" dirty="0">
                <a:ea typeface="ＭＳ Ｐゴシック" panose="020B0600070205080204" pitchFamily="34" charset="-128"/>
              </a:rPr>
              <a:t>Information quality</a:t>
            </a:r>
          </a:p>
          <a:p>
            <a:pPr lvl="2"/>
            <a:r>
              <a:rPr lang="en-US" dirty="0">
                <a:ea typeface="ＭＳ Ｐゴシック" panose="020B0600070205080204" pitchFamily="34" charset="-128"/>
              </a:rPr>
              <a:t>High-quality decisions require high-quality information</a:t>
            </a:r>
          </a:p>
          <a:p>
            <a:pPr marL="971550" lvl="1" indent="-514350">
              <a:buFont typeface="Cambria" panose="02040503050406030204" pitchFamily="18" charset="0"/>
              <a:buAutoNum type="arabicPeriod"/>
            </a:pPr>
            <a:r>
              <a:rPr lang="en-US" dirty="0">
                <a:ea typeface="ＭＳ Ｐゴシック" panose="020B0600070205080204" pitchFamily="34" charset="-128"/>
              </a:rPr>
              <a:t>Management filters</a:t>
            </a:r>
          </a:p>
          <a:p>
            <a:pPr lvl="2"/>
            <a:r>
              <a:rPr lang="en-US" dirty="0">
                <a:ea typeface="ＭＳ Ｐゴシック" panose="020B0600070205080204" pitchFamily="34" charset="-128"/>
              </a:rPr>
              <a:t>Managers have selective attention and have variety of biases that reject information that does not conform to prior conceptions</a:t>
            </a:r>
          </a:p>
          <a:p>
            <a:pPr marL="971550" lvl="1" indent="-514350">
              <a:buFont typeface="Cambria" panose="02040503050406030204" pitchFamily="18" charset="0"/>
              <a:buAutoNum type="arabicPeriod"/>
            </a:pPr>
            <a:r>
              <a:rPr lang="en-US" dirty="0">
                <a:ea typeface="ＭＳ Ｐゴシック" panose="020B0600070205080204" pitchFamily="34" charset="-128"/>
              </a:rPr>
              <a:t>Organizational inertia and politics</a:t>
            </a:r>
          </a:p>
          <a:p>
            <a:pPr lvl="2"/>
            <a:r>
              <a:rPr lang="en-US" dirty="0">
                <a:ea typeface="ＭＳ Ｐゴシック" panose="020B0600070205080204" pitchFamily="34" charset="-128"/>
              </a:rPr>
              <a:t>Strong forces within organizations resist making decisions calling for major change</a:t>
            </a:r>
          </a:p>
          <a:p>
            <a:endParaRPr lang="en-US" dirty="0"/>
          </a:p>
        </p:txBody>
      </p:sp>
      <p:sp>
        <p:nvSpPr>
          <p:cNvPr id="3" name="Text Placeholder 2"/>
          <p:cNvSpPr>
            <a:spLocks noGrp="1"/>
          </p:cNvSpPr>
          <p:nvPr>
            <p:ph type="body" sz="quarter" idx="15"/>
          </p:nvPr>
        </p:nvSpPr>
        <p:spPr>
          <a:xfrm>
            <a:off x="0" y="328185"/>
            <a:ext cx="12192000" cy="1043415"/>
          </a:xfrm>
        </p:spPr>
        <p:txBody>
          <a:bodyPr>
            <a:normAutofit/>
          </a:bodyPr>
          <a:lstStyle/>
          <a:p>
            <a:r>
              <a:rPr lang="en-US" sz="4000" dirty="0"/>
              <a:t>Decision Making and Information </a:t>
            </a:r>
            <a:r>
              <a:rPr lang="en-US" sz="4000" dirty="0" smtClean="0"/>
              <a:t>Systems</a:t>
            </a:r>
            <a:endParaRPr lang="en-US" sz="4000" dirty="0"/>
          </a:p>
        </p:txBody>
      </p:sp>
    </p:spTree>
    <p:extLst>
      <p:ext uri="{BB962C8B-B14F-4D97-AF65-F5344CB8AC3E}">
        <p14:creationId xmlns:p14="http://schemas.microsoft.com/office/powerpoint/2010/main" val="2757894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3400" dirty="0" smtClean="0"/>
              <a:t>Business Intelligence</a:t>
            </a:r>
          </a:p>
          <a:p>
            <a:r>
              <a:rPr lang="en-US" sz="3400" dirty="0" smtClean="0"/>
              <a:t>Data Mining</a:t>
            </a:r>
          </a:p>
          <a:p>
            <a:r>
              <a:rPr lang="en-US" sz="3400" dirty="0" smtClean="0"/>
              <a:t>Data Privacy - GDPR</a:t>
            </a:r>
          </a:p>
          <a:p>
            <a:endParaRPr lang="en-US" dirty="0"/>
          </a:p>
        </p:txBody>
      </p:sp>
      <p:sp>
        <p:nvSpPr>
          <p:cNvPr id="3" name="Title 2"/>
          <p:cNvSpPr>
            <a:spLocks noGrp="1"/>
          </p:cNvSpPr>
          <p:nvPr>
            <p:ph type="title"/>
          </p:nvPr>
        </p:nvSpPr>
        <p:spPr/>
        <p:txBody>
          <a:bodyPr/>
          <a:lstStyle/>
          <a:p>
            <a:r>
              <a:rPr lang="en-US" dirty="0" smtClean="0"/>
              <a:t>Lecture Overview</a:t>
            </a:r>
            <a:endParaRPr lang="en-US" dirty="0"/>
          </a:p>
        </p:txBody>
      </p:sp>
    </p:spTree>
    <p:extLst>
      <p:ext uri="{BB962C8B-B14F-4D97-AF65-F5344CB8AC3E}">
        <p14:creationId xmlns:p14="http://schemas.microsoft.com/office/powerpoint/2010/main" val="4881869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Content Placeholder 4"/>
          <p:cNvSpPr>
            <a:spLocks noGrp="1"/>
          </p:cNvSpPr>
          <p:nvPr>
            <p:ph idx="1"/>
          </p:nvPr>
        </p:nvSpPr>
        <p:spPr bwMode="auto">
          <a:xfrm>
            <a:off x="609600" y="2313946"/>
            <a:ext cx="10972800" cy="449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dirty="0" smtClean="0">
                <a:solidFill>
                  <a:srgbClr val="0D0D0D"/>
                </a:solidFill>
              </a:rPr>
              <a:t>High-velocity automated decision making</a:t>
            </a:r>
          </a:p>
          <a:p>
            <a:pPr lvl="1" eaLnBrk="1" hangingPunct="1"/>
            <a:r>
              <a:rPr lang="en-US" dirty="0" smtClean="0"/>
              <a:t>Made possible through computer algorithms precisely defining steps for a highly structured decision</a:t>
            </a:r>
          </a:p>
          <a:p>
            <a:pPr lvl="1" eaLnBrk="1" hangingPunct="1"/>
            <a:r>
              <a:rPr lang="en-US" dirty="0" smtClean="0"/>
              <a:t>Humans taken out of decision</a:t>
            </a:r>
          </a:p>
          <a:p>
            <a:pPr lvl="1" eaLnBrk="1" hangingPunct="1"/>
            <a:r>
              <a:rPr lang="en-US" dirty="0" smtClean="0"/>
              <a:t>For example: High-speed computer trading programs</a:t>
            </a:r>
          </a:p>
          <a:p>
            <a:pPr lvl="2" eaLnBrk="1" hangingPunct="1"/>
            <a:r>
              <a:rPr lang="en-US" dirty="0" smtClean="0"/>
              <a:t>Trades executed in 30 milliseconds</a:t>
            </a:r>
          </a:p>
          <a:p>
            <a:pPr lvl="2" eaLnBrk="1" hangingPunct="1"/>
            <a:r>
              <a:rPr lang="en-US" dirty="0" smtClean="0"/>
              <a:t>Responsible for </a:t>
            </a:r>
            <a:r>
              <a:rPr lang="ja-JP" altLang="en-US" dirty="0" smtClean="0"/>
              <a:t>“</a:t>
            </a:r>
            <a:r>
              <a:rPr lang="en-US" altLang="ja-JP" dirty="0" smtClean="0"/>
              <a:t>Flash Crash</a:t>
            </a:r>
            <a:r>
              <a:rPr lang="ja-JP" altLang="en-US" dirty="0" smtClean="0"/>
              <a:t>”</a:t>
            </a:r>
            <a:r>
              <a:rPr lang="en-US" altLang="ja-JP" dirty="0" smtClean="0"/>
              <a:t> of 2010</a:t>
            </a:r>
          </a:p>
          <a:p>
            <a:pPr lvl="1" eaLnBrk="1" hangingPunct="1"/>
            <a:r>
              <a:rPr lang="en-US" dirty="0" smtClean="0"/>
              <a:t>Require safeguards to ensure proper operation and regulation</a:t>
            </a:r>
          </a:p>
          <a:p>
            <a:pPr lvl="2" eaLnBrk="1" hangingPunct="1"/>
            <a:endParaRPr lang="en-US" dirty="0" smtClean="0"/>
          </a:p>
        </p:txBody>
      </p:sp>
      <p:sp>
        <p:nvSpPr>
          <p:cNvPr id="34818" name="Text Placeholder 5"/>
          <p:cNvSpPr>
            <a:spLocks noGrp="1"/>
          </p:cNvSpPr>
          <p:nvPr>
            <p:ph type="body" sz="quarter" idx="15"/>
          </p:nvPr>
        </p:nvSpPr>
        <p:spPr bwMode="auto">
          <a:xfrm>
            <a:off x="0" y="513681"/>
            <a:ext cx="12192000" cy="85791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eaLnBrk="1" hangingPunct="1"/>
            <a:r>
              <a:rPr lang="en-US" sz="4000" dirty="0" smtClean="0"/>
              <a:t>Decision Making and Information Systems</a:t>
            </a:r>
          </a:p>
        </p:txBody>
      </p:sp>
    </p:spTree>
    <p:extLst>
      <p:ext uri="{BB962C8B-B14F-4D97-AF65-F5344CB8AC3E}">
        <p14:creationId xmlns:p14="http://schemas.microsoft.com/office/powerpoint/2010/main" val="4132014059"/>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Content Placeholder 4"/>
          <p:cNvSpPr>
            <a:spLocks noGrp="1"/>
          </p:cNvSpPr>
          <p:nvPr>
            <p:ph idx="1"/>
          </p:nvPr>
        </p:nvSpPr>
        <p:spPr/>
        <p:txBody>
          <a:bodyPr>
            <a:normAutofit/>
          </a:bodyPr>
          <a:lstStyle/>
          <a:p>
            <a:pPr eaLnBrk="1" hangingPunct="1">
              <a:spcAft>
                <a:spcPts val="0"/>
              </a:spcAft>
              <a:defRPr/>
            </a:pPr>
            <a:r>
              <a:rPr lang="en-US" dirty="0" smtClean="0">
                <a:cs typeface="ＭＳ Ｐゴシック" charset="0"/>
              </a:rPr>
              <a:t>Business intelligence</a:t>
            </a:r>
          </a:p>
          <a:p>
            <a:pPr lvl="1" eaLnBrk="1" hangingPunct="1">
              <a:spcAft>
                <a:spcPts val="0"/>
              </a:spcAft>
              <a:defRPr/>
            </a:pPr>
            <a:r>
              <a:rPr lang="en-US" dirty="0" smtClean="0"/>
              <a:t>Infrastructure for collecting, storing, analyzing data produced by business</a:t>
            </a:r>
          </a:p>
          <a:p>
            <a:pPr lvl="1" eaLnBrk="1" hangingPunct="1">
              <a:defRPr/>
            </a:pPr>
            <a:r>
              <a:rPr lang="en-US" dirty="0" smtClean="0"/>
              <a:t>Databases, data warehouses, data marts</a:t>
            </a:r>
          </a:p>
          <a:p>
            <a:pPr eaLnBrk="1" hangingPunct="1">
              <a:spcAft>
                <a:spcPts val="0"/>
              </a:spcAft>
              <a:defRPr/>
            </a:pPr>
            <a:r>
              <a:rPr lang="en-US" dirty="0" smtClean="0">
                <a:cs typeface="ＭＳ Ｐゴシック" charset="0"/>
              </a:rPr>
              <a:t>Business analytics</a:t>
            </a:r>
          </a:p>
          <a:p>
            <a:pPr lvl="1" eaLnBrk="1" hangingPunct="1">
              <a:spcAft>
                <a:spcPts val="0"/>
              </a:spcAft>
              <a:defRPr/>
            </a:pPr>
            <a:r>
              <a:rPr lang="en-US" dirty="0" smtClean="0"/>
              <a:t>Tools and techniques for analyzing data</a:t>
            </a:r>
          </a:p>
          <a:p>
            <a:pPr lvl="1" eaLnBrk="1" hangingPunct="1">
              <a:defRPr/>
            </a:pPr>
            <a:r>
              <a:rPr lang="en-US" dirty="0" smtClean="0"/>
              <a:t>OLAP, statistics, models, data mining</a:t>
            </a:r>
          </a:p>
          <a:p>
            <a:pPr eaLnBrk="1" hangingPunct="1">
              <a:spcAft>
                <a:spcPts val="0"/>
              </a:spcAft>
              <a:defRPr/>
            </a:pPr>
            <a:r>
              <a:rPr lang="en-US" dirty="0" smtClean="0">
                <a:cs typeface="ＭＳ Ｐゴシック" charset="0"/>
              </a:rPr>
              <a:t>Business intelligence vendors</a:t>
            </a:r>
          </a:p>
          <a:p>
            <a:pPr lvl="1" eaLnBrk="1" hangingPunct="1">
              <a:spcAft>
                <a:spcPts val="0"/>
              </a:spcAft>
              <a:defRPr/>
            </a:pPr>
            <a:r>
              <a:rPr lang="en-US" dirty="0" smtClean="0"/>
              <a:t>Create business intelligence and analytics purchased by firms</a:t>
            </a:r>
            <a:endParaRPr lang="en-US" dirty="0"/>
          </a:p>
        </p:txBody>
      </p:sp>
      <p:sp>
        <p:nvSpPr>
          <p:cNvPr id="36866" name="Text Placeholder 5"/>
          <p:cNvSpPr>
            <a:spLocks noGrp="1"/>
          </p:cNvSpPr>
          <p:nvPr>
            <p:ph type="body" sz="quarter" idx="15"/>
          </p:nvPr>
        </p:nvSpPr>
        <p:spPr bwMode="auto">
          <a:xfrm>
            <a:off x="0" y="370992"/>
            <a:ext cx="12192000" cy="100060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eaLnBrk="1" hangingPunct="1"/>
            <a:r>
              <a:rPr lang="en-US" sz="4000" dirty="0" smtClean="0"/>
              <a:t>Business Intelligence in the Enterprise</a:t>
            </a:r>
          </a:p>
        </p:txBody>
      </p:sp>
    </p:spTree>
    <p:extLst>
      <p:ext uri="{BB962C8B-B14F-4D97-AF65-F5344CB8AC3E}">
        <p14:creationId xmlns:p14="http://schemas.microsoft.com/office/powerpoint/2010/main" val="1761701049"/>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Content Placeholder 1"/>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spcBef>
                <a:spcPct val="0"/>
              </a:spcBef>
            </a:pPr>
            <a:r>
              <a:rPr lang="en-US" sz="2200" b="0" dirty="0" smtClean="0"/>
              <a:t>What management, organization, and technology factors were behind the Cincinnati Zoo losing opportunities to increase revenue?</a:t>
            </a:r>
          </a:p>
          <a:p>
            <a:pPr eaLnBrk="1" hangingPunct="1">
              <a:spcBef>
                <a:spcPct val="0"/>
              </a:spcBef>
            </a:pPr>
            <a:r>
              <a:rPr lang="en-US" sz="2200" b="0" dirty="0" smtClean="0"/>
              <a:t>Why was replacing legacy point-of-sale systems and implementing a data warehouse essential to an information system solution?</a:t>
            </a:r>
          </a:p>
          <a:p>
            <a:pPr eaLnBrk="1" hangingPunct="1">
              <a:spcBef>
                <a:spcPct val="0"/>
              </a:spcBef>
            </a:pPr>
            <a:r>
              <a:rPr lang="en-US" sz="2200" b="0" dirty="0" smtClean="0"/>
              <a:t>How did the Cincinnati Zoo benefit from business intelligence? How did it enhance operational  performance and decision making? What role was played by predictive analytics?</a:t>
            </a:r>
          </a:p>
          <a:p>
            <a:pPr eaLnBrk="1" hangingPunct="1">
              <a:spcBef>
                <a:spcPct val="0"/>
              </a:spcBef>
            </a:pPr>
            <a:r>
              <a:rPr lang="en-US" sz="2200" b="0" dirty="0" smtClean="0"/>
              <a:t>Visit the IBM </a:t>
            </a:r>
            <a:r>
              <a:rPr lang="en-US" sz="2200" b="0" dirty="0" err="1" smtClean="0"/>
              <a:t>Cognos</a:t>
            </a:r>
            <a:r>
              <a:rPr lang="en-US" sz="2200" b="0" dirty="0" smtClean="0"/>
              <a:t> Web site and describe the business intelligence tools that would be the most useful for the Cincinnati Zoo. </a:t>
            </a:r>
            <a:endParaRPr lang="en-US" sz="2200" dirty="0" smtClean="0"/>
          </a:p>
        </p:txBody>
      </p:sp>
      <p:sp>
        <p:nvSpPr>
          <p:cNvPr id="3" name="Text Placeholder 2"/>
          <p:cNvSpPr>
            <a:spLocks noGrp="1"/>
          </p:cNvSpPr>
          <p:nvPr>
            <p:ph type="body" sz="quarter" idx="15"/>
          </p:nvPr>
        </p:nvSpPr>
        <p:spPr>
          <a:xfrm>
            <a:off x="640966" y="385261"/>
            <a:ext cx="10972793" cy="1048475"/>
          </a:xfrm>
        </p:spPr>
        <p:txBody>
          <a:bodyPr>
            <a:normAutofit/>
          </a:bodyPr>
          <a:lstStyle/>
          <a:p>
            <a:pPr eaLnBrk="1" hangingPunct="1">
              <a:defRPr/>
            </a:pPr>
            <a:r>
              <a:rPr lang="en-US" dirty="0" smtClean="0"/>
              <a:t>Analytics Help the Cincinnati Zoo Know Its Customers</a:t>
            </a:r>
            <a:endParaRPr lang="en-US" dirty="0"/>
          </a:p>
        </p:txBody>
      </p:sp>
    </p:spTree>
    <p:extLst>
      <p:ext uri="{BB962C8B-B14F-4D97-AF65-F5344CB8AC3E}">
        <p14:creationId xmlns:p14="http://schemas.microsoft.com/office/powerpoint/2010/main" val="846672230"/>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ext Placeholder 5"/>
          <p:cNvSpPr>
            <a:spLocks noGrp="1"/>
          </p:cNvSpPr>
          <p:nvPr>
            <p:ph type="body" sz="quarter" idx="17"/>
          </p:nvPr>
        </p:nvSpPr>
        <p:spPr bwMode="auto">
          <a:xfrm>
            <a:off x="609600" y="1776414"/>
            <a:ext cx="1828800" cy="14239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a:bodyPr>
          <a:lstStyle/>
          <a:p>
            <a:pPr eaLnBrk="1" hangingPunct="1">
              <a:buFontTx/>
              <a:buNone/>
            </a:pPr>
            <a:r>
              <a:rPr lang="en-US" smtClean="0"/>
              <a:t>Business intelligence and analytics requires a strong database foundation, a set of analytic tools, and an involved management team that can ask intelligent questions and analyze data.</a:t>
            </a:r>
          </a:p>
        </p:txBody>
      </p:sp>
      <p:sp>
        <p:nvSpPr>
          <p:cNvPr id="40962" name="Text Placeholder 7"/>
          <p:cNvSpPr>
            <a:spLocks noGrp="1"/>
          </p:cNvSpPr>
          <p:nvPr>
            <p:ph type="body" sz="quarter" idx="18"/>
          </p:nvPr>
        </p:nvSpPr>
        <p:spPr bwMode="auto">
          <a:xfrm>
            <a:off x="609600" y="4191000"/>
            <a:ext cx="284480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20000"/>
          </a:bodyPr>
          <a:lstStyle/>
          <a:p>
            <a:pPr eaLnBrk="1" hangingPunct="1">
              <a:buFontTx/>
              <a:buNone/>
            </a:pPr>
            <a:r>
              <a:rPr lang="en-US" smtClean="0"/>
              <a:t>FIGURE 12-3</a:t>
            </a:r>
          </a:p>
        </p:txBody>
      </p:sp>
      <p:sp>
        <p:nvSpPr>
          <p:cNvPr id="40963" name="Text Placeholder 8"/>
          <p:cNvSpPr>
            <a:spLocks noGrp="1"/>
          </p:cNvSpPr>
          <p:nvPr>
            <p:ph type="body" sz="quarter" idx="21"/>
          </p:nvPr>
        </p:nvSpPr>
        <p:spPr bwMode="auto">
          <a:xfrm>
            <a:off x="0" y="328185"/>
            <a:ext cx="12192000" cy="104341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eaLnBrk="1" hangingPunct="1">
              <a:spcBef>
                <a:spcPct val="0"/>
              </a:spcBef>
            </a:pPr>
            <a:r>
              <a:rPr lang="en-US" sz="3000" dirty="0" smtClean="0"/>
              <a:t>BUSINESS INTELLIGENCE AND ANALYTICS FOR DECISION SUPPORT</a:t>
            </a:r>
          </a:p>
        </p:txBody>
      </p:sp>
      <p:pic>
        <p:nvPicPr>
          <p:cNvPr id="40964" name="Picture Placeholder 11" descr="Fig-12-01.png"/>
          <p:cNvPicPr>
            <a:picLocks noGrp="1" noChangeAspect="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2810933" y="1600200"/>
            <a:ext cx="9381067" cy="4495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301668"/>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Content Placeholder 4"/>
          <p:cNvSpPr>
            <a:spLocks noGrp="1"/>
          </p:cNvSpPr>
          <p:nvPr>
            <p:ph idx="1"/>
          </p:nvPr>
        </p:nvSpPr>
        <p:spPr bwMode="auto">
          <a:xfrm>
            <a:off x="609600" y="2271139"/>
            <a:ext cx="10972800" cy="449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spcAft>
                <a:spcPts val="1200"/>
              </a:spcAft>
            </a:pPr>
            <a:r>
              <a:rPr lang="en-US" dirty="0" smtClean="0">
                <a:solidFill>
                  <a:srgbClr val="0D0D0D"/>
                </a:solidFill>
              </a:rPr>
              <a:t>Six elements in the business intelligence environment</a:t>
            </a:r>
          </a:p>
          <a:p>
            <a:pPr marL="971550" lvl="1" indent="-514350" eaLnBrk="1" hangingPunct="1">
              <a:spcAft>
                <a:spcPts val="1200"/>
              </a:spcAft>
              <a:buFont typeface="Times New Roman" panose="02020603050405020304" pitchFamily="18" charset="0"/>
              <a:buAutoNum type="arabicPeriod"/>
            </a:pPr>
            <a:r>
              <a:rPr lang="en-US" sz="2800" dirty="0" smtClean="0"/>
              <a:t>Data from the business environment</a:t>
            </a:r>
          </a:p>
          <a:p>
            <a:pPr marL="971550" lvl="1" indent="-514350" eaLnBrk="1" hangingPunct="1">
              <a:spcAft>
                <a:spcPts val="1200"/>
              </a:spcAft>
              <a:buFont typeface="Times New Roman" panose="02020603050405020304" pitchFamily="18" charset="0"/>
              <a:buAutoNum type="arabicPeriod"/>
            </a:pPr>
            <a:r>
              <a:rPr lang="en-US" sz="2800" dirty="0" smtClean="0"/>
              <a:t>Business intelligence infrastructure</a:t>
            </a:r>
          </a:p>
          <a:p>
            <a:pPr marL="971550" lvl="1" indent="-514350" eaLnBrk="1" hangingPunct="1">
              <a:spcAft>
                <a:spcPts val="1200"/>
              </a:spcAft>
              <a:buFont typeface="Times New Roman" panose="02020603050405020304" pitchFamily="18" charset="0"/>
              <a:buAutoNum type="arabicPeriod"/>
            </a:pPr>
            <a:r>
              <a:rPr lang="en-US" sz="2800" dirty="0" smtClean="0"/>
              <a:t>Business analytics toolset</a:t>
            </a:r>
          </a:p>
          <a:p>
            <a:pPr marL="971550" lvl="1" indent="-514350" eaLnBrk="1" hangingPunct="1">
              <a:spcAft>
                <a:spcPts val="1200"/>
              </a:spcAft>
              <a:buFont typeface="Times New Roman" panose="02020603050405020304" pitchFamily="18" charset="0"/>
              <a:buAutoNum type="arabicPeriod"/>
            </a:pPr>
            <a:r>
              <a:rPr lang="en-US" sz="2800" dirty="0" smtClean="0"/>
              <a:t>Managerial users and methods</a:t>
            </a:r>
          </a:p>
          <a:p>
            <a:pPr marL="971550" lvl="1" indent="-514350" eaLnBrk="1" hangingPunct="1">
              <a:spcAft>
                <a:spcPts val="1200"/>
              </a:spcAft>
              <a:buFont typeface="Times New Roman" panose="02020603050405020304" pitchFamily="18" charset="0"/>
              <a:buAutoNum type="arabicPeriod"/>
            </a:pPr>
            <a:r>
              <a:rPr lang="en-US" sz="2800" dirty="0" smtClean="0"/>
              <a:t>Delivery platform—MIS, DSS, ESS</a:t>
            </a:r>
          </a:p>
          <a:p>
            <a:pPr marL="971550" lvl="1" indent="-514350" eaLnBrk="1" hangingPunct="1">
              <a:spcAft>
                <a:spcPts val="1200"/>
              </a:spcAft>
              <a:buFont typeface="Times New Roman" panose="02020603050405020304" pitchFamily="18" charset="0"/>
              <a:buAutoNum type="arabicPeriod"/>
            </a:pPr>
            <a:r>
              <a:rPr lang="en-US" sz="2800" dirty="0" smtClean="0"/>
              <a:t>User interface</a:t>
            </a:r>
          </a:p>
        </p:txBody>
      </p:sp>
      <p:sp>
        <p:nvSpPr>
          <p:cNvPr id="43010" name="Text Placeholder 5"/>
          <p:cNvSpPr>
            <a:spLocks noGrp="1"/>
          </p:cNvSpPr>
          <p:nvPr>
            <p:ph type="body" sz="quarter" idx="15"/>
          </p:nvPr>
        </p:nvSpPr>
        <p:spPr bwMode="auto">
          <a:xfrm>
            <a:off x="0" y="271109"/>
            <a:ext cx="12192000" cy="110049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eaLnBrk="1" hangingPunct="1"/>
            <a:r>
              <a:rPr lang="en-US" sz="4000" dirty="0" smtClean="0"/>
              <a:t>Business Intelligence in the Enterprise</a:t>
            </a:r>
          </a:p>
        </p:txBody>
      </p:sp>
    </p:spTree>
    <p:extLst>
      <p:ext uri="{BB962C8B-B14F-4D97-AF65-F5344CB8AC3E}">
        <p14:creationId xmlns:p14="http://schemas.microsoft.com/office/powerpoint/2010/main" val="2500222927"/>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Content Placeholder 4"/>
          <p:cNvSpPr>
            <a:spLocks noGrp="1"/>
          </p:cNvSpPr>
          <p:nvPr>
            <p:ph idx="1"/>
          </p:nvPr>
        </p:nvSpPr>
        <p:spPr>
          <a:xfrm>
            <a:off x="609600" y="2071373"/>
            <a:ext cx="10972800" cy="4495800"/>
          </a:xfrm>
        </p:spPr>
        <p:txBody>
          <a:bodyPr/>
          <a:lstStyle/>
          <a:p>
            <a:pPr eaLnBrk="1" hangingPunct="1">
              <a:buFont typeface="Arial" charset="0"/>
              <a:buChar char="•"/>
              <a:defRPr/>
            </a:pPr>
            <a:r>
              <a:rPr lang="en-US" sz="2800" dirty="0" smtClean="0">
                <a:cs typeface="ＭＳ Ｐゴシック" charset="0"/>
              </a:rPr>
              <a:t>Business intelligence and analytics capabilities</a:t>
            </a:r>
          </a:p>
          <a:p>
            <a:pPr lvl="1" eaLnBrk="1" hangingPunct="1">
              <a:buFont typeface="Arial" charset="0"/>
              <a:buChar char="–"/>
              <a:defRPr/>
            </a:pPr>
            <a:r>
              <a:rPr lang="en-US" dirty="0" smtClean="0"/>
              <a:t>Goal is to deliver accurate real-time information to decision makers</a:t>
            </a:r>
          </a:p>
          <a:p>
            <a:pPr lvl="1" eaLnBrk="1" hangingPunct="1">
              <a:buFont typeface="Arial" charset="0"/>
              <a:buChar char="–"/>
              <a:defRPr/>
            </a:pPr>
            <a:r>
              <a:rPr lang="en-US" dirty="0" smtClean="0"/>
              <a:t>Main functionalities of BI systems</a:t>
            </a:r>
          </a:p>
          <a:p>
            <a:pPr marL="1371600" lvl="2" indent="-457200" eaLnBrk="1" hangingPunct="1">
              <a:buFont typeface="+mj-lt"/>
              <a:buAutoNum type="arabicPeriod"/>
              <a:defRPr/>
            </a:pPr>
            <a:r>
              <a:rPr lang="en-US" dirty="0" smtClean="0"/>
              <a:t>Production reports</a:t>
            </a:r>
          </a:p>
          <a:p>
            <a:pPr marL="1371600" lvl="2" indent="-457200" eaLnBrk="1" hangingPunct="1">
              <a:buFont typeface="+mj-lt"/>
              <a:buAutoNum type="arabicPeriod"/>
              <a:defRPr/>
            </a:pPr>
            <a:r>
              <a:rPr lang="en-US" dirty="0" smtClean="0"/>
              <a:t>Parameterized reports</a:t>
            </a:r>
          </a:p>
          <a:p>
            <a:pPr marL="1371600" lvl="2" indent="-457200" eaLnBrk="1" hangingPunct="1">
              <a:buFont typeface="+mj-lt"/>
              <a:buAutoNum type="arabicPeriod"/>
              <a:defRPr/>
            </a:pPr>
            <a:r>
              <a:rPr lang="en-US" dirty="0" smtClean="0"/>
              <a:t>Dashboards/scorecards</a:t>
            </a:r>
          </a:p>
          <a:p>
            <a:pPr marL="1371600" lvl="2" indent="-457200" eaLnBrk="1" hangingPunct="1">
              <a:buFont typeface="+mj-lt"/>
              <a:buAutoNum type="arabicPeriod"/>
              <a:defRPr/>
            </a:pPr>
            <a:r>
              <a:rPr lang="en-US" dirty="0" smtClean="0"/>
              <a:t>Ad hoc query/search/report creation</a:t>
            </a:r>
          </a:p>
          <a:p>
            <a:pPr marL="1371600" lvl="2" indent="-457200" eaLnBrk="1" hangingPunct="1">
              <a:buFont typeface="+mj-lt"/>
              <a:buAutoNum type="arabicPeriod"/>
              <a:defRPr/>
            </a:pPr>
            <a:r>
              <a:rPr lang="en-US" dirty="0" smtClean="0"/>
              <a:t>Drill down</a:t>
            </a:r>
          </a:p>
          <a:p>
            <a:pPr marL="1371600" lvl="2" indent="-457200" eaLnBrk="1" hangingPunct="1">
              <a:buFont typeface="+mj-lt"/>
              <a:buAutoNum type="arabicPeriod"/>
              <a:defRPr/>
            </a:pPr>
            <a:r>
              <a:rPr lang="en-US" dirty="0" smtClean="0"/>
              <a:t>Forecasts, scenarios, models</a:t>
            </a:r>
          </a:p>
        </p:txBody>
      </p:sp>
      <p:sp>
        <p:nvSpPr>
          <p:cNvPr id="45058" name="Text Placeholder 5"/>
          <p:cNvSpPr>
            <a:spLocks noGrp="1"/>
          </p:cNvSpPr>
          <p:nvPr>
            <p:ph type="body" sz="quarter" idx="15"/>
          </p:nvPr>
        </p:nvSpPr>
        <p:spPr bwMode="auto">
          <a:xfrm>
            <a:off x="0" y="313916"/>
            <a:ext cx="12192000" cy="105768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eaLnBrk="1" hangingPunct="1"/>
            <a:r>
              <a:rPr lang="en-US" sz="4000" dirty="0" smtClean="0"/>
              <a:t>Business Intelligence in the Enterprise</a:t>
            </a:r>
          </a:p>
        </p:txBody>
      </p:sp>
    </p:spTree>
    <p:extLst>
      <p:ext uri="{BB962C8B-B14F-4D97-AF65-F5344CB8AC3E}">
        <p14:creationId xmlns:p14="http://schemas.microsoft.com/office/powerpoint/2010/main" val="1906501668"/>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Content Placeholder 4"/>
          <p:cNvSpPr>
            <a:spLocks noGrp="1"/>
          </p:cNvSpPr>
          <p:nvPr>
            <p:ph idx="1"/>
          </p:nvPr>
        </p:nvSpPr>
        <p:spPr>
          <a:xfrm>
            <a:off x="609600" y="1752600"/>
            <a:ext cx="10972800" cy="4495800"/>
          </a:xfrm>
        </p:spPr>
        <p:txBody>
          <a:bodyPr>
            <a:normAutofit/>
          </a:bodyPr>
          <a:lstStyle/>
          <a:p>
            <a:pPr eaLnBrk="1" hangingPunct="1">
              <a:buFont typeface="Arial" charset="0"/>
              <a:buChar char="•"/>
              <a:defRPr/>
            </a:pPr>
            <a:r>
              <a:rPr lang="en-US" dirty="0" smtClean="0">
                <a:cs typeface="ＭＳ Ｐゴシック" charset="0"/>
              </a:rPr>
              <a:t>Business intelligence users</a:t>
            </a:r>
          </a:p>
          <a:p>
            <a:pPr lvl="1" eaLnBrk="1" hangingPunct="1">
              <a:buFont typeface="Arial" charset="0"/>
              <a:buChar char="–"/>
              <a:defRPr/>
            </a:pPr>
            <a:r>
              <a:rPr lang="en-US" dirty="0" smtClean="0"/>
              <a:t>80% are casual users relying on production reports</a:t>
            </a:r>
          </a:p>
          <a:p>
            <a:pPr lvl="1" eaLnBrk="1" hangingPunct="1">
              <a:buFont typeface="Arial" charset="0"/>
              <a:buChar char="–"/>
              <a:defRPr/>
            </a:pPr>
            <a:r>
              <a:rPr lang="en-US" dirty="0" smtClean="0"/>
              <a:t>Senior executives</a:t>
            </a:r>
          </a:p>
          <a:p>
            <a:pPr lvl="2" eaLnBrk="1" hangingPunct="1">
              <a:buFont typeface="Arial" charset="0"/>
              <a:buChar char="•"/>
              <a:defRPr/>
            </a:pPr>
            <a:r>
              <a:rPr lang="en-US" dirty="0" smtClean="0"/>
              <a:t>Use monitoring functionalities</a:t>
            </a:r>
          </a:p>
          <a:p>
            <a:pPr lvl="1" eaLnBrk="1" hangingPunct="1">
              <a:buFont typeface="Arial" charset="0"/>
              <a:buChar char="–"/>
              <a:defRPr/>
            </a:pPr>
            <a:r>
              <a:rPr lang="en-US" dirty="0" smtClean="0"/>
              <a:t>Middle managers and analysts</a:t>
            </a:r>
          </a:p>
          <a:p>
            <a:pPr lvl="2" eaLnBrk="1" hangingPunct="1">
              <a:buFont typeface="Arial" charset="0"/>
              <a:buChar char="•"/>
              <a:defRPr/>
            </a:pPr>
            <a:r>
              <a:rPr lang="en-US" dirty="0" smtClean="0"/>
              <a:t>Ad-hoc analysis</a:t>
            </a:r>
          </a:p>
          <a:p>
            <a:pPr lvl="1" eaLnBrk="1" hangingPunct="1">
              <a:buFont typeface="Arial" charset="0"/>
              <a:buChar char="–"/>
              <a:defRPr/>
            </a:pPr>
            <a:r>
              <a:rPr lang="en-US" dirty="0" smtClean="0"/>
              <a:t>Operational employees</a:t>
            </a:r>
          </a:p>
          <a:p>
            <a:pPr lvl="2" eaLnBrk="1" hangingPunct="1">
              <a:buFont typeface="Arial" charset="0"/>
              <a:buChar char="•"/>
              <a:defRPr/>
            </a:pPr>
            <a:r>
              <a:rPr lang="en-US" dirty="0" smtClean="0"/>
              <a:t>Prepackaged reports</a:t>
            </a:r>
          </a:p>
          <a:p>
            <a:pPr lvl="2" eaLnBrk="1" hangingPunct="1">
              <a:buFont typeface="Arial" charset="0"/>
              <a:buChar char="•"/>
              <a:defRPr/>
            </a:pPr>
            <a:r>
              <a:rPr lang="en-US" dirty="0" smtClean="0"/>
              <a:t>For example: sales forecasts, customer satisfaction, loyalty and attrition, supply chain backlog, employee productivity</a:t>
            </a:r>
          </a:p>
        </p:txBody>
      </p:sp>
      <p:sp>
        <p:nvSpPr>
          <p:cNvPr id="47106" name="Text Placeholder 5"/>
          <p:cNvSpPr>
            <a:spLocks noGrp="1"/>
          </p:cNvSpPr>
          <p:nvPr>
            <p:ph type="body" sz="quarter" idx="15"/>
          </p:nvPr>
        </p:nvSpPr>
        <p:spPr bwMode="auto">
          <a:xfrm>
            <a:off x="0" y="313916"/>
            <a:ext cx="12192000" cy="105768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eaLnBrk="1" hangingPunct="1"/>
            <a:r>
              <a:rPr lang="en-US" sz="4000" dirty="0" smtClean="0"/>
              <a:t>Business Intelligence in the Enterprise</a:t>
            </a:r>
          </a:p>
        </p:txBody>
      </p:sp>
    </p:spTree>
    <p:extLst>
      <p:ext uri="{BB962C8B-B14F-4D97-AF65-F5344CB8AC3E}">
        <p14:creationId xmlns:p14="http://schemas.microsoft.com/office/powerpoint/2010/main" val="1279459968"/>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ext Placeholder 5"/>
          <p:cNvSpPr>
            <a:spLocks noGrp="1"/>
          </p:cNvSpPr>
          <p:nvPr>
            <p:ph type="body" sz="quarter" idx="17"/>
          </p:nvPr>
        </p:nvSpPr>
        <p:spPr bwMode="auto">
          <a:xfrm>
            <a:off x="2235200" y="6019800"/>
            <a:ext cx="9347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Tx/>
              <a:buNone/>
            </a:pPr>
            <a:r>
              <a:rPr lang="en-US" smtClean="0"/>
              <a:t>Casual users are consumers of BI output, while intense power users are the producers of reports, new analyses, models, and forecasts.</a:t>
            </a:r>
          </a:p>
        </p:txBody>
      </p:sp>
      <p:sp>
        <p:nvSpPr>
          <p:cNvPr id="49154" name="Text Placeholder 7"/>
          <p:cNvSpPr>
            <a:spLocks noGrp="1"/>
          </p:cNvSpPr>
          <p:nvPr>
            <p:ph type="body" sz="quarter" idx="18"/>
          </p:nvPr>
        </p:nvSpPr>
        <p:spPr bwMode="auto">
          <a:xfrm>
            <a:off x="711200" y="6019800"/>
            <a:ext cx="152400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20000"/>
          </a:bodyPr>
          <a:lstStyle/>
          <a:p>
            <a:pPr eaLnBrk="1" hangingPunct="1">
              <a:buFontTx/>
              <a:buNone/>
            </a:pPr>
            <a:r>
              <a:rPr lang="en-US" smtClean="0"/>
              <a:t>FIGURE 12-4</a:t>
            </a:r>
          </a:p>
        </p:txBody>
      </p:sp>
      <p:sp>
        <p:nvSpPr>
          <p:cNvPr id="49155" name="Text Placeholder 8"/>
          <p:cNvSpPr>
            <a:spLocks noGrp="1"/>
          </p:cNvSpPr>
          <p:nvPr>
            <p:ph type="body" sz="quarter" idx="19"/>
          </p:nvPr>
        </p:nvSpPr>
        <p:spPr bwMode="auto">
          <a:xfrm>
            <a:off x="0" y="485143"/>
            <a:ext cx="12192000" cy="88645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eaLnBrk="1" hangingPunct="1">
              <a:spcBef>
                <a:spcPct val="0"/>
              </a:spcBef>
            </a:pPr>
            <a:r>
              <a:rPr lang="en-US" sz="4000" dirty="0" smtClean="0"/>
              <a:t>BUSINESS INTELLIGENCE USERS</a:t>
            </a:r>
          </a:p>
        </p:txBody>
      </p:sp>
      <p:pic>
        <p:nvPicPr>
          <p:cNvPr id="49156" name="Picture Placeholder 11" descr="Fig-12-01.png"/>
          <p:cNvPicPr>
            <a:picLocks noGrp="1" noChangeAspect="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613610" y="1560513"/>
            <a:ext cx="10972800" cy="42703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208972"/>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828800"/>
            <a:ext cx="11379200" cy="4495800"/>
          </a:xfrm>
        </p:spPr>
        <p:txBody>
          <a:bodyPr/>
          <a:lstStyle/>
          <a:p>
            <a:pPr eaLnBrk="1" hangingPunct="1">
              <a:defRPr/>
            </a:pPr>
            <a:r>
              <a:rPr lang="en-US" dirty="0" smtClean="0">
                <a:cs typeface="ＭＳ Ｐゴシック" charset="0"/>
              </a:rPr>
              <a:t>Production reports</a:t>
            </a:r>
          </a:p>
          <a:p>
            <a:pPr lvl="1" eaLnBrk="1" hangingPunct="1">
              <a:defRPr/>
            </a:pPr>
            <a:r>
              <a:rPr lang="en-US" dirty="0" smtClean="0"/>
              <a:t>Most widely used output of BI suites</a:t>
            </a:r>
          </a:p>
          <a:p>
            <a:pPr lvl="1" eaLnBrk="1" hangingPunct="1">
              <a:defRPr/>
            </a:pPr>
            <a:r>
              <a:rPr lang="en-US" dirty="0" smtClean="0"/>
              <a:t>Common predefined, prepackaged reports</a:t>
            </a:r>
          </a:p>
          <a:p>
            <a:pPr lvl="2" eaLnBrk="1" hangingPunct="1">
              <a:defRPr/>
            </a:pPr>
            <a:r>
              <a:rPr lang="en-US" b="1" dirty="0" smtClean="0"/>
              <a:t>Sales:</a:t>
            </a:r>
            <a:r>
              <a:rPr lang="en-US" dirty="0" smtClean="0"/>
              <a:t> Forecast sales; sales team performance</a:t>
            </a:r>
          </a:p>
          <a:p>
            <a:pPr lvl="2" eaLnBrk="1" hangingPunct="1">
              <a:defRPr/>
            </a:pPr>
            <a:r>
              <a:rPr lang="en-US" b="1" dirty="0" smtClean="0"/>
              <a:t>Service/call center: </a:t>
            </a:r>
            <a:r>
              <a:rPr lang="en-US" dirty="0" smtClean="0"/>
              <a:t>Customer satisfaction; service cost</a:t>
            </a:r>
          </a:p>
          <a:p>
            <a:pPr lvl="2" eaLnBrk="1" hangingPunct="1">
              <a:defRPr/>
            </a:pPr>
            <a:r>
              <a:rPr lang="en-US" b="1" dirty="0" smtClean="0"/>
              <a:t>Marketing: </a:t>
            </a:r>
            <a:r>
              <a:rPr lang="en-US" dirty="0" smtClean="0"/>
              <a:t>Campaign effectiveness; loyalty and attrition</a:t>
            </a:r>
          </a:p>
          <a:p>
            <a:pPr lvl="2" eaLnBrk="1" hangingPunct="1">
              <a:defRPr/>
            </a:pPr>
            <a:r>
              <a:rPr lang="en-US" b="1" dirty="0" smtClean="0"/>
              <a:t>Procurement and support: </a:t>
            </a:r>
            <a:r>
              <a:rPr lang="en-US" dirty="0" smtClean="0"/>
              <a:t>Supplier performance</a:t>
            </a:r>
          </a:p>
          <a:p>
            <a:pPr lvl="2" eaLnBrk="1" hangingPunct="1">
              <a:defRPr/>
            </a:pPr>
            <a:r>
              <a:rPr lang="en-US" b="1" dirty="0" smtClean="0"/>
              <a:t>Supply chain: </a:t>
            </a:r>
            <a:r>
              <a:rPr lang="en-US" dirty="0" smtClean="0"/>
              <a:t>Backlog; fulfillment status</a:t>
            </a:r>
          </a:p>
          <a:p>
            <a:pPr lvl="2" eaLnBrk="1" hangingPunct="1">
              <a:defRPr/>
            </a:pPr>
            <a:r>
              <a:rPr lang="en-US" b="1" dirty="0" smtClean="0"/>
              <a:t>Financials: </a:t>
            </a:r>
            <a:r>
              <a:rPr lang="en-US" dirty="0" smtClean="0"/>
              <a:t>General ledger; cash flow</a:t>
            </a:r>
          </a:p>
          <a:p>
            <a:pPr lvl="2" eaLnBrk="1" hangingPunct="1">
              <a:defRPr/>
            </a:pPr>
            <a:r>
              <a:rPr lang="en-US" b="1" dirty="0" smtClean="0"/>
              <a:t>Human resources: </a:t>
            </a:r>
            <a:r>
              <a:rPr lang="en-US" dirty="0" smtClean="0"/>
              <a:t>Employee productivity; compensation</a:t>
            </a:r>
            <a:endParaRPr lang="en-US" dirty="0"/>
          </a:p>
        </p:txBody>
      </p:sp>
      <p:sp>
        <p:nvSpPr>
          <p:cNvPr id="51202" name="Text Placeholder 2"/>
          <p:cNvSpPr>
            <a:spLocks noGrp="1"/>
          </p:cNvSpPr>
          <p:nvPr>
            <p:ph type="body" sz="quarter" idx="15"/>
          </p:nvPr>
        </p:nvSpPr>
        <p:spPr bwMode="auto">
          <a:xfrm>
            <a:off x="0" y="613564"/>
            <a:ext cx="12192000" cy="75803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eaLnBrk="1" hangingPunct="1"/>
            <a:r>
              <a:rPr lang="en-US" sz="4000" dirty="0" smtClean="0"/>
              <a:t>Business Intelligence in the Enterprise</a:t>
            </a:r>
          </a:p>
          <a:p>
            <a:pPr eaLnBrk="1" hangingPunct="1"/>
            <a:endParaRPr lang="en-US" dirty="0" smtClean="0"/>
          </a:p>
        </p:txBody>
      </p:sp>
    </p:spTree>
    <p:extLst>
      <p:ext uri="{BB962C8B-B14F-4D97-AF65-F5344CB8AC3E}">
        <p14:creationId xmlns:p14="http://schemas.microsoft.com/office/powerpoint/2010/main" val="1618238150"/>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eaLnBrk="1" hangingPunct="1">
              <a:defRPr/>
            </a:pPr>
            <a:r>
              <a:rPr lang="en-US" dirty="0" smtClean="0">
                <a:cs typeface="ＭＳ Ｐゴシック" charset="0"/>
              </a:rPr>
              <a:t>Predictive analytics</a:t>
            </a:r>
          </a:p>
          <a:p>
            <a:pPr lvl="1" eaLnBrk="1" hangingPunct="1">
              <a:defRPr/>
            </a:pPr>
            <a:r>
              <a:rPr lang="en-US" dirty="0" smtClean="0"/>
              <a:t>Use variety of data, techniques to predict future trends and behavior patterns</a:t>
            </a:r>
          </a:p>
          <a:p>
            <a:pPr lvl="2" eaLnBrk="1" hangingPunct="1">
              <a:spcBef>
                <a:spcPts val="0"/>
              </a:spcBef>
              <a:defRPr/>
            </a:pPr>
            <a:r>
              <a:rPr lang="en-US" dirty="0" smtClean="0"/>
              <a:t>Statistical analysis</a:t>
            </a:r>
          </a:p>
          <a:p>
            <a:pPr lvl="2" eaLnBrk="1" hangingPunct="1">
              <a:spcBef>
                <a:spcPts val="0"/>
              </a:spcBef>
              <a:defRPr/>
            </a:pPr>
            <a:r>
              <a:rPr lang="en-US" dirty="0" smtClean="0"/>
              <a:t>Data mining</a:t>
            </a:r>
          </a:p>
          <a:p>
            <a:pPr lvl="2" eaLnBrk="1" hangingPunct="1">
              <a:spcBef>
                <a:spcPts val="0"/>
              </a:spcBef>
              <a:defRPr/>
            </a:pPr>
            <a:r>
              <a:rPr lang="en-US" dirty="0" smtClean="0"/>
              <a:t>Historical data</a:t>
            </a:r>
          </a:p>
          <a:p>
            <a:pPr lvl="2" eaLnBrk="1" hangingPunct="1">
              <a:spcBef>
                <a:spcPts val="0"/>
              </a:spcBef>
              <a:defRPr/>
            </a:pPr>
            <a:r>
              <a:rPr lang="en-US" dirty="0" smtClean="0"/>
              <a:t>Assumptions	</a:t>
            </a:r>
          </a:p>
          <a:p>
            <a:pPr lvl="1" eaLnBrk="1" hangingPunct="1">
              <a:defRPr/>
            </a:pPr>
            <a:r>
              <a:rPr lang="en-US" dirty="0" smtClean="0"/>
              <a:t>Incorporated into numerous BI applications for sales, marketing, finance, fraud detection, health care</a:t>
            </a:r>
          </a:p>
          <a:p>
            <a:pPr lvl="2" eaLnBrk="1" hangingPunct="1">
              <a:spcBef>
                <a:spcPts val="0"/>
              </a:spcBef>
              <a:defRPr/>
            </a:pPr>
            <a:r>
              <a:rPr lang="en-US" dirty="0" smtClean="0"/>
              <a:t>Credit scoring</a:t>
            </a:r>
          </a:p>
          <a:p>
            <a:pPr lvl="2" eaLnBrk="1" hangingPunct="1">
              <a:spcBef>
                <a:spcPts val="0"/>
              </a:spcBef>
              <a:defRPr/>
            </a:pPr>
            <a:r>
              <a:rPr lang="en-US" dirty="0" smtClean="0"/>
              <a:t>Predicting responses to direct marketing campaigns</a:t>
            </a:r>
          </a:p>
          <a:p>
            <a:pPr eaLnBrk="1" hangingPunct="1">
              <a:defRPr/>
            </a:pPr>
            <a:endParaRPr lang="en-US" dirty="0">
              <a:cs typeface="ＭＳ Ｐゴシック" charset="0"/>
            </a:endParaRPr>
          </a:p>
        </p:txBody>
      </p:sp>
      <p:sp>
        <p:nvSpPr>
          <p:cNvPr id="52226" name="Text Placeholder 2"/>
          <p:cNvSpPr>
            <a:spLocks noGrp="1"/>
          </p:cNvSpPr>
          <p:nvPr>
            <p:ph type="body" sz="quarter" idx="15"/>
          </p:nvPr>
        </p:nvSpPr>
        <p:spPr bwMode="auto">
          <a:xfrm>
            <a:off x="0" y="370992"/>
            <a:ext cx="12192000" cy="100060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eaLnBrk="1" hangingPunct="1"/>
            <a:r>
              <a:rPr lang="en-US" sz="4000" dirty="0" smtClean="0"/>
              <a:t>Business Intelligence in the Enterprise</a:t>
            </a:r>
          </a:p>
        </p:txBody>
      </p:sp>
    </p:spTree>
    <p:extLst>
      <p:ext uri="{BB962C8B-B14F-4D97-AF65-F5344CB8AC3E}">
        <p14:creationId xmlns:p14="http://schemas.microsoft.com/office/powerpoint/2010/main" val="2006784500"/>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1424" y="1124744"/>
            <a:ext cx="10363200" cy="1362075"/>
          </a:xfrm>
        </p:spPr>
        <p:txBody>
          <a:bodyPr>
            <a:normAutofit/>
          </a:bodyPr>
          <a:lstStyle/>
          <a:p>
            <a:pPr algn="ctr"/>
            <a:r>
              <a:rPr lang="en-IE" dirty="0" smtClean="0"/>
              <a:t>Business intelligence (BI)</a:t>
            </a:r>
            <a:endParaRPr lang="en-IE" dirty="0"/>
          </a:p>
        </p:txBody>
      </p:sp>
      <p:sp>
        <p:nvSpPr>
          <p:cNvPr id="3" name="Text Placeholder 2"/>
          <p:cNvSpPr>
            <a:spLocks noGrp="1"/>
          </p:cNvSpPr>
          <p:nvPr>
            <p:ph type="body" idx="1"/>
          </p:nvPr>
        </p:nvSpPr>
        <p:spPr>
          <a:xfrm>
            <a:off x="971136" y="1898902"/>
            <a:ext cx="10363200" cy="2465238"/>
          </a:xfrm>
        </p:spPr>
        <p:txBody>
          <a:bodyPr>
            <a:normAutofit/>
          </a:bodyPr>
          <a:lstStyle/>
          <a:p>
            <a:r>
              <a:rPr lang="en-IE" sz="3200" dirty="0" smtClean="0"/>
              <a:t>Data + Information + </a:t>
            </a:r>
            <a:r>
              <a:rPr lang="en-IE" sz="3200" dirty="0" smtClean="0"/>
              <a:t>Knowledge + Decision </a:t>
            </a:r>
            <a:r>
              <a:rPr lang="en-IE" sz="3200" dirty="0" smtClean="0"/>
              <a:t>Making</a:t>
            </a:r>
          </a:p>
          <a:p>
            <a:endParaRPr lang="en-IE" sz="2800" dirty="0"/>
          </a:p>
          <a:p>
            <a:endParaRPr lang="en-IE" sz="2800" dirty="0"/>
          </a:p>
        </p:txBody>
      </p:sp>
      <p:pic>
        <p:nvPicPr>
          <p:cNvPr id="4" name="Picture 103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8784299" y="5301208"/>
            <a:ext cx="1996016" cy="1128712"/>
          </a:xfrm>
          <a:prstGeom prst="rect">
            <a:avLst/>
          </a:prstGeom>
        </p:spPr>
      </p:pic>
    </p:spTree>
    <p:extLst>
      <p:ext uri="{BB962C8B-B14F-4D97-AF65-F5344CB8AC3E}">
        <p14:creationId xmlns:p14="http://schemas.microsoft.com/office/powerpoint/2010/main" val="414058498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eaLnBrk="1" hangingPunct="1">
              <a:defRPr/>
            </a:pPr>
            <a:r>
              <a:rPr lang="en-US" dirty="0" smtClean="0">
                <a:cs typeface="ＭＳ Ｐゴシック" charset="0"/>
              </a:rPr>
              <a:t>Big data analytics</a:t>
            </a:r>
          </a:p>
          <a:p>
            <a:pPr lvl="1" eaLnBrk="1" hangingPunct="1">
              <a:defRPr/>
            </a:pPr>
            <a:r>
              <a:rPr lang="en-US" dirty="0" smtClean="0"/>
              <a:t>Big data: Massive datasets collected from social media, online and in-store customer data, and so on</a:t>
            </a:r>
          </a:p>
          <a:p>
            <a:pPr lvl="1" eaLnBrk="1" hangingPunct="1">
              <a:defRPr/>
            </a:pPr>
            <a:r>
              <a:rPr lang="en-US" dirty="0" smtClean="0"/>
              <a:t>Help create real-time, personalized shopping experiences for major online retailers</a:t>
            </a:r>
          </a:p>
          <a:p>
            <a:pPr lvl="1" eaLnBrk="1" hangingPunct="1">
              <a:defRPr/>
            </a:pPr>
            <a:r>
              <a:rPr lang="en-US" dirty="0" smtClean="0"/>
              <a:t>Hunch.com, used by eBay</a:t>
            </a:r>
          </a:p>
          <a:p>
            <a:pPr lvl="2" eaLnBrk="1" hangingPunct="1">
              <a:defRPr/>
            </a:pPr>
            <a:r>
              <a:rPr lang="en-US" dirty="0" smtClean="0"/>
              <a:t>Customized recommendations</a:t>
            </a:r>
          </a:p>
          <a:p>
            <a:pPr lvl="2" eaLnBrk="1" hangingPunct="1">
              <a:defRPr/>
            </a:pPr>
            <a:r>
              <a:rPr lang="en-US" dirty="0" smtClean="0"/>
              <a:t>Database includes purchase data, social networks</a:t>
            </a:r>
          </a:p>
          <a:p>
            <a:pPr lvl="2" eaLnBrk="1" hangingPunct="1">
              <a:defRPr/>
            </a:pPr>
            <a:r>
              <a:rPr lang="en-US" dirty="0" smtClean="0"/>
              <a:t>Taste graphs map users with product affinities</a:t>
            </a:r>
          </a:p>
          <a:p>
            <a:pPr lvl="2" eaLnBrk="1" hangingPunct="1">
              <a:defRPr/>
            </a:pPr>
            <a:endParaRPr lang="en-US" dirty="0" smtClean="0"/>
          </a:p>
        </p:txBody>
      </p:sp>
      <p:sp>
        <p:nvSpPr>
          <p:cNvPr id="53250" name="TextBox 2"/>
          <p:cNvSpPr txBox="1">
            <a:spLocks noChangeArrowheads="1"/>
          </p:cNvSpPr>
          <p:nvPr/>
        </p:nvSpPr>
        <p:spPr bwMode="auto">
          <a:xfrm>
            <a:off x="1684910" y="442050"/>
            <a:ext cx="88392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sz="4000" b="1" dirty="0">
                <a:latin typeface="Calibri" panose="020F0502020204030204" pitchFamily="34" charset="0"/>
              </a:rPr>
              <a:t>Business Intelligence in the Enterprise</a:t>
            </a:r>
          </a:p>
          <a:p>
            <a:endParaRPr lang="en-US" dirty="0"/>
          </a:p>
        </p:txBody>
      </p:sp>
    </p:spTree>
    <p:extLst>
      <p:ext uri="{BB962C8B-B14F-4D97-AF65-F5344CB8AC3E}">
        <p14:creationId xmlns:p14="http://schemas.microsoft.com/office/powerpoint/2010/main" val="1147736477"/>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Content Placeholder 4"/>
          <p:cNvSpPr>
            <a:spLocks noGrp="1"/>
          </p:cNvSpPr>
          <p:nvPr>
            <p:ph idx="1"/>
          </p:nvPr>
        </p:nvSpPr>
        <p:spPr/>
        <p:txBody>
          <a:bodyPr>
            <a:normAutofit/>
          </a:bodyPr>
          <a:lstStyle/>
          <a:p>
            <a:pPr eaLnBrk="1" hangingPunct="1">
              <a:buFont typeface="Arial" charset="0"/>
              <a:buChar char="•"/>
              <a:defRPr/>
            </a:pPr>
            <a:r>
              <a:rPr lang="en-US" dirty="0" smtClean="0">
                <a:cs typeface="ＭＳ Ｐゴシック" charset="0"/>
              </a:rPr>
              <a:t>Additional BI applications</a:t>
            </a:r>
          </a:p>
          <a:p>
            <a:pPr lvl="1" eaLnBrk="1" hangingPunct="1">
              <a:buFont typeface="Arial" charset="0"/>
              <a:buChar char="–"/>
              <a:defRPr/>
            </a:pPr>
            <a:r>
              <a:rPr lang="en-US" dirty="0" smtClean="0"/>
              <a:t>Data visualization and visual analytics tools</a:t>
            </a:r>
          </a:p>
          <a:p>
            <a:pPr lvl="2" eaLnBrk="1" hangingPunct="1">
              <a:buFont typeface="Arial" charset="0"/>
              <a:buChar char="•"/>
              <a:defRPr/>
            </a:pPr>
            <a:r>
              <a:rPr lang="en-US" dirty="0" smtClean="0"/>
              <a:t>Help users see patterns and relationships that would be difficult to see in text lists</a:t>
            </a:r>
          </a:p>
          <a:p>
            <a:pPr lvl="3" eaLnBrk="1" hangingPunct="1">
              <a:buFont typeface="Arial" charset="0"/>
              <a:buChar char="•"/>
              <a:defRPr/>
            </a:pPr>
            <a:r>
              <a:rPr lang="en-US" dirty="0" smtClean="0"/>
              <a:t>Rich graphs, charts</a:t>
            </a:r>
          </a:p>
          <a:p>
            <a:pPr lvl="3" eaLnBrk="1" hangingPunct="1">
              <a:buFont typeface="Arial" charset="0"/>
              <a:buChar char="•"/>
              <a:defRPr/>
            </a:pPr>
            <a:r>
              <a:rPr lang="en-US" dirty="0" smtClean="0"/>
              <a:t>Dashboards</a:t>
            </a:r>
          </a:p>
          <a:p>
            <a:pPr lvl="3" eaLnBrk="1" hangingPunct="1">
              <a:buFont typeface="Arial" charset="0"/>
              <a:buChar char="•"/>
              <a:defRPr/>
            </a:pPr>
            <a:r>
              <a:rPr lang="en-US" dirty="0" smtClean="0"/>
              <a:t>Maps</a:t>
            </a:r>
          </a:p>
          <a:p>
            <a:pPr lvl="1" eaLnBrk="1" hangingPunct="1">
              <a:buFont typeface="Arial" charset="0"/>
              <a:buChar char="–"/>
              <a:defRPr/>
            </a:pPr>
            <a:r>
              <a:rPr lang="en-US" dirty="0" smtClean="0"/>
              <a:t>Geographic information systems (GIS)</a:t>
            </a:r>
          </a:p>
          <a:p>
            <a:pPr lvl="2" eaLnBrk="1" hangingPunct="1">
              <a:buFont typeface="Arial" charset="0"/>
              <a:buChar char="•"/>
              <a:defRPr/>
            </a:pPr>
            <a:r>
              <a:rPr lang="en-US" dirty="0" smtClean="0"/>
              <a:t>Ties location-related data to maps</a:t>
            </a:r>
          </a:p>
          <a:p>
            <a:pPr lvl="2" eaLnBrk="1" hangingPunct="1">
              <a:buFont typeface="Arial" charset="0"/>
              <a:buChar char="•"/>
              <a:defRPr/>
            </a:pPr>
            <a:r>
              <a:rPr lang="en-US" dirty="0" smtClean="0"/>
              <a:t>Example: For helping local governments calculate response times to disasters</a:t>
            </a:r>
          </a:p>
        </p:txBody>
      </p:sp>
      <p:sp>
        <p:nvSpPr>
          <p:cNvPr id="55298" name="Text Placeholder 5"/>
          <p:cNvSpPr>
            <a:spLocks noGrp="1"/>
          </p:cNvSpPr>
          <p:nvPr>
            <p:ph type="body" sz="quarter" idx="15"/>
          </p:nvPr>
        </p:nvSpPr>
        <p:spPr bwMode="auto">
          <a:xfrm>
            <a:off x="0" y="328185"/>
            <a:ext cx="12192000" cy="104341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eaLnBrk="1" hangingPunct="1"/>
            <a:r>
              <a:rPr lang="en-US" sz="4000" dirty="0" smtClean="0"/>
              <a:t>Business Intelligence in the Enterprise</a:t>
            </a:r>
          </a:p>
        </p:txBody>
      </p:sp>
    </p:spTree>
    <p:extLst>
      <p:ext uri="{BB962C8B-B14F-4D97-AF65-F5344CB8AC3E}">
        <p14:creationId xmlns:p14="http://schemas.microsoft.com/office/powerpoint/2010/main" val="3754274332"/>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Content Placeholder 4"/>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smtClean="0">
                <a:solidFill>
                  <a:srgbClr val="0D0D0D"/>
                </a:solidFill>
              </a:rPr>
              <a:t>Two main management strategies for developing BI and BA capabilities</a:t>
            </a:r>
          </a:p>
          <a:p>
            <a:pPr marL="971550" lvl="1" indent="-457200" eaLnBrk="1" hangingPunct="1">
              <a:spcAft>
                <a:spcPct val="0"/>
              </a:spcAft>
              <a:buFont typeface="Times New Roman" panose="02020603050405020304" pitchFamily="18" charset="0"/>
              <a:buAutoNum type="arabicPeriod"/>
            </a:pPr>
            <a:r>
              <a:rPr lang="en-US" smtClean="0"/>
              <a:t>One-stop integrated solution</a:t>
            </a:r>
          </a:p>
          <a:p>
            <a:pPr lvl="2" eaLnBrk="1" hangingPunct="1">
              <a:spcAft>
                <a:spcPct val="0"/>
              </a:spcAft>
              <a:buFont typeface="Arial" panose="020B0604020202020204" pitchFamily="34" charset="0"/>
              <a:buChar char="–"/>
            </a:pPr>
            <a:r>
              <a:rPr lang="en-US" smtClean="0"/>
              <a:t>Hardware firms sell software that run optimally on their hardware</a:t>
            </a:r>
          </a:p>
          <a:p>
            <a:pPr lvl="2" eaLnBrk="1" hangingPunct="1">
              <a:spcAft>
                <a:spcPct val="0"/>
              </a:spcAft>
              <a:buFont typeface="Arial" panose="020B0604020202020204" pitchFamily="34" charset="0"/>
              <a:buChar char="–"/>
            </a:pPr>
            <a:r>
              <a:rPr lang="en-US" smtClean="0"/>
              <a:t>Makes firm dependent on single vendor—switching costs</a:t>
            </a:r>
          </a:p>
          <a:p>
            <a:pPr marL="971550" lvl="1" indent="-457200" eaLnBrk="1" hangingPunct="1">
              <a:spcAft>
                <a:spcPct val="0"/>
              </a:spcAft>
              <a:buFont typeface="Times New Roman" panose="02020603050405020304" pitchFamily="18" charset="0"/>
              <a:buAutoNum type="arabicPeriod"/>
            </a:pPr>
            <a:r>
              <a:rPr lang="en-US" smtClean="0"/>
              <a:t>Multiple best-of-breed solution</a:t>
            </a:r>
          </a:p>
          <a:p>
            <a:pPr lvl="2" eaLnBrk="1" hangingPunct="1">
              <a:spcAft>
                <a:spcPct val="0"/>
              </a:spcAft>
              <a:buFont typeface="Arial" panose="020B0604020202020204" pitchFamily="34" charset="0"/>
              <a:buChar char="–"/>
            </a:pPr>
            <a:r>
              <a:rPr lang="en-US" smtClean="0"/>
              <a:t>Greater flexibility and independence</a:t>
            </a:r>
          </a:p>
          <a:p>
            <a:pPr lvl="2" eaLnBrk="1" hangingPunct="1">
              <a:spcAft>
                <a:spcPct val="0"/>
              </a:spcAft>
              <a:buFont typeface="Arial" panose="020B0604020202020204" pitchFamily="34" charset="0"/>
              <a:buChar char="–"/>
            </a:pPr>
            <a:r>
              <a:rPr lang="en-US" smtClean="0"/>
              <a:t>Potential difficulties in integration</a:t>
            </a:r>
          </a:p>
          <a:p>
            <a:pPr lvl="2" eaLnBrk="1" hangingPunct="1">
              <a:spcAft>
                <a:spcPct val="0"/>
              </a:spcAft>
              <a:buFont typeface="Arial" panose="020B0604020202020204" pitchFamily="34" charset="0"/>
              <a:buChar char="–"/>
            </a:pPr>
            <a:r>
              <a:rPr lang="en-US" smtClean="0"/>
              <a:t>Must deal with multiple vendors</a:t>
            </a:r>
          </a:p>
        </p:txBody>
      </p:sp>
      <p:sp>
        <p:nvSpPr>
          <p:cNvPr id="57346" name="Text Placeholder 5"/>
          <p:cNvSpPr>
            <a:spLocks noGrp="1"/>
          </p:cNvSpPr>
          <p:nvPr>
            <p:ph type="body" sz="quarter" idx="15"/>
          </p:nvPr>
        </p:nvSpPr>
        <p:spPr bwMode="auto">
          <a:xfrm>
            <a:off x="0" y="271109"/>
            <a:ext cx="12192000" cy="110049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eaLnBrk="1" hangingPunct="1"/>
            <a:r>
              <a:rPr lang="en-US" sz="4000" dirty="0" smtClean="0"/>
              <a:t>Business Intelligence in the Enterprise</a:t>
            </a:r>
          </a:p>
        </p:txBody>
      </p:sp>
    </p:spTree>
    <p:extLst>
      <p:ext uri="{BB962C8B-B14F-4D97-AF65-F5344CB8AC3E}">
        <p14:creationId xmlns:p14="http://schemas.microsoft.com/office/powerpoint/2010/main" val="2504273224"/>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Content Placeholder 4"/>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dirty="0" smtClean="0">
                <a:solidFill>
                  <a:srgbClr val="0D0D0D"/>
                </a:solidFill>
              </a:rPr>
              <a:t>Operational and middle managers</a:t>
            </a:r>
          </a:p>
          <a:p>
            <a:pPr lvl="1" eaLnBrk="1" hangingPunct="1"/>
            <a:r>
              <a:rPr lang="en-US" dirty="0" smtClean="0"/>
              <a:t>Use MIS (running data from TPS) for:</a:t>
            </a:r>
          </a:p>
          <a:p>
            <a:pPr lvl="2" eaLnBrk="1" hangingPunct="1"/>
            <a:r>
              <a:rPr lang="en-US" dirty="0" smtClean="0"/>
              <a:t>Routine production reports</a:t>
            </a:r>
          </a:p>
          <a:p>
            <a:pPr lvl="2" eaLnBrk="1" hangingPunct="1"/>
            <a:r>
              <a:rPr lang="en-US" dirty="0" smtClean="0"/>
              <a:t>Exception reports</a:t>
            </a:r>
          </a:p>
          <a:p>
            <a:pPr eaLnBrk="1" hangingPunct="1"/>
            <a:r>
              <a:rPr lang="en-US" altLang="ja-JP" dirty="0" smtClean="0">
                <a:solidFill>
                  <a:srgbClr val="0D0D0D"/>
                </a:solidFill>
              </a:rPr>
              <a:t>Super User </a:t>
            </a:r>
            <a:r>
              <a:rPr lang="en-US" altLang="ja-JP" dirty="0" smtClean="0">
                <a:solidFill>
                  <a:srgbClr val="0D0D0D"/>
                </a:solidFill>
              </a:rPr>
              <a:t>and business analysts</a:t>
            </a:r>
          </a:p>
          <a:p>
            <a:pPr lvl="1" eaLnBrk="1" hangingPunct="1"/>
            <a:r>
              <a:rPr lang="en-US" dirty="0" smtClean="0"/>
              <a:t>Use DSS for:</a:t>
            </a:r>
          </a:p>
          <a:p>
            <a:pPr lvl="2" eaLnBrk="1" hangingPunct="1"/>
            <a:r>
              <a:rPr lang="en-US" dirty="0" smtClean="0"/>
              <a:t>More sophisticated analysis and custom reports</a:t>
            </a:r>
          </a:p>
          <a:p>
            <a:pPr lvl="2" eaLnBrk="1" hangingPunct="1"/>
            <a:r>
              <a:rPr lang="en-US" dirty="0" smtClean="0"/>
              <a:t>Semi-structured </a:t>
            </a:r>
            <a:r>
              <a:rPr lang="en-US" dirty="0" smtClean="0"/>
              <a:t>decisions</a:t>
            </a:r>
          </a:p>
          <a:p>
            <a:pPr lvl="1" eaLnBrk="1" hangingPunct="1"/>
            <a:endParaRPr lang="en-US" dirty="0" smtClean="0"/>
          </a:p>
        </p:txBody>
      </p:sp>
      <p:sp>
        <p:nvSpPr>
          <p:cNvPr id="59394" name="Text Placeholder 5"/>
          <p:cNvSpPr>
            <a:spLocks noGrp="1"/>
          </p:cNvSpPr>
          <p:nvPr>
            <p:ph type="body" sz="quarter" idx="15"/>
          </p:nvPr>
        </p:nvSpPr>
        <p:spPr bwMode="auto">
          <a:xfrm>
            <a:off x="0" y="328185"/>
            <a:ext cx="12192000" cy="104341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eaLnBrk="1" hangingPunct="1"/>
            <a:r>
              <a:rPr lang="en-US" sz="4000" dirty="0" smtClean="0"/>
              <a:t>Business Intelligence Constituencies</a:t>
            </a:r>
          </a:p>
        </p:txBody>
      </p:sp>
    </p:spTree>
    <p:extLst>
      <p:ext uri="{BB962C8B-B14F-4D97-AF65-F5344CB8AC3E}">
        <p14:creationId xmlns:p14="http://schemas.microsoft.com/office/powerpoint/2010/main" val="3688846537"/>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Content Placeholder 4"/>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sz="3600" dirty="0" smtClean="0">
                <a:solidFill>
                  <a:srgbClr val="0D0D0D"/>
                </a:solidFill>
              </a:rPr>
              <a:t>Decision support systems</a:t>
            </a:r>
          </a:p>
          <a:p>
            <a:pPr lvl="1" eaLnBrk="1" hangingPunct="1"/>
            <a:r>
              <a:rPr lang="en-US" sz="3200" dirty="0" smtClean="0"/>
              <a:t>Use mathematical or analytical models</a:t>
            </a:r>
          </a:p>
          <a:p>
            <a:pPr lvl="1" eaLnBrk="1" hangingPunct="1"/>
            <a:r>
              <a:rPr lang="en-US" sz="3200" dirty="0" smtClean="0"/>
              <a:t>Allow varied types of analysis</a:t>
            </a:r>
          </a:p>
          <a:p>
            <a:pPr lvl="2" eaLnBrk="1" hangingPunct="1"/>
            <a:r>
              <a:rPr lang="en-US" altLang="ja-JP" sz="3200" dirty="0" smtClean="0"/>
              <a:t>What</a:t>
            </a:r>
            <a:r>
              <a:rPr lang="en-US" altLang="ja-JP" sz="3200" dirty="0" smtClean="0"/>
              <a:t>-</a:t>
            </a:r>
            <a:r>
              <a:rPr lang="en-US" altLang="ja-JP" sz="3200" dirty="0" smtClean="0"/>
              <a:t>if </a:t>
            </a:r>
            <a:r>
              <a:rPr lang="en-US" altLang="ja-JP" sz="3200" dirty="0" smtClean="0"/>
              <a:t>analysis</a:t>
            </a:r>
          </a:p>
          <a:p>
            <a:pPr lvl="2" eaLnBrk="1" hangingPunct="1"/>
            <a:r>
              <a:rPr lang="en-US" sz="3200" dirty="0" smtClean="0"/>
              <a:t>Sensitivity analysis</a:t>
            </a:r>
          </a:p>
          <a:p>
            <a:pPr lvl="2" eaLnBrk="1" hangingPunct="1"/>
            <a:r>
              <a:rPr lang="en-US" sz="3200" dirty="0" smtClean="0"/>
              <a:t>Backward sensitivity analysis</a:t>
            </a:r>
          </a:p>
          <a:p>
            <a:pPr lvl="2" eaLnBrk="1" hangingPunct="1"/>
            <a:r>
              <a:rPr lang="en-US" sz="3200" dirty="0" smtClean="0"/>
              <a:t>Multidimensional analysis / OLAP</a:t>
            </a:r>
          </a:p>
          <a:p>
            <a:pPr lvl="3" eaLnBrk="1" hangingPunct="1"/>
            <a:r>
              <a:rPr lang="en-US" sz="2800" dirty="0" smtClean="0"/>
              <a:t>For example: pivot tables</a:t>
            </a:r>
          </a:p>
        </p:txBody>
      </p:sp>
      <p:sp>
        <p:nvSpPr>
          <p:cNvPr id="61442" name="Text Placeholder 5"/>
          <p:cNvSpPr>
            <a:spLocks noGrp="1"/>
          </p:cNvSpPr>
          <p:nvPr>
            <p:ph type="body" sz="quarter" idx="15"/>
          </p:nvPr>
        </p:nvSpPr>
        <p:spPr bwMode="auto">
          <a:xfrm>
            <a:off x="0" y="313916"/>
            <a:ext cx="12192000" cy="105768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eaLnBrk="1" hangingPunct="1"/>
            <a:r>
              <a:rPr lang="en-US" sz="4000" dirty="0" smtClean="0"/>
              <a:t>Business Intelligence Constituencies</a:t>
            </a:r>
          </a:p>
        </p:txBody>
      </p:sp>
    </p:spTree>
    <p:extLst>
      <p:ext uri="{BB962C8B-B14F-4D97-AF65-F5344CB8AC3E}">
        <p14:creationId xmlns:p14="http://schemas.microsoft.com/office/powerpoint/2010/main" val="595327774"/>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ext Placeholder 5"/>
          <p:cNvSpPr>
            <a:spLocks noGrp="1"/>
          </p:cNvSpPr>
          <p:nvPr>
            <p:ph type="body"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Tx/>
              <a:buNone/>
            </a:pPr>
            <a:r>
              <a:rPr lang="en-US" smtClean="0"/>
              <a:t>This table displays the results of a sensitivity analysis of the effect of changing the sales price of a necktie and the cost per unit on the product</a:t>
            </a:r>
            <a:r>
              <a:rPr lang="ja-JP" altLang="en-US" smtClean="0"/>
              <a:t>’</a:t>
            </a:r>
            <a:r>
              <a:rPr lang="en-US" altLang="ja-JP" smtClean="0"/>
              <a:t>s break-even point. It answers the question, </a:t>
            </a:r>
            <a:r>
              <a:rPr lang="ja-JP" altLang="en-US" smtClean="0"/>
              <a:t>“</a:t>
            </a:r>
            <a:r>
              <a:rPr lang="en-US" altLang="ja-JP" smtClean="0"/>
              <a:t>What happens to the break-even point if the sales price and the cost to make each unit increase or decrease?</a:t>
            </a:r>
            <a:r>
              <a:rPr lang="ja-JP" altLang="en-US" smtClean="0"/>
              <a:t>”</a:t>
            </a:r>
            <a:endParaRPr lang="en-US" smtClean="0"/>
          </a:p>
        </p:txBody>
      </p:sp>
      <p:sp>
        <p:nvSpPr>
          <p:cNvPr id="63490" name="Text Placeholder 7"/>
          <p:cNvSpPr>
            <a:spLocks noGrp="1"/>
          </p:cNvSpPr>
          <p:nvPr>
            <p:ph type="body"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20000"/>
          </a:bodyPr>
          <a:lstStyle/>
          <a:p>
            <a:pPr eaLnBrk="1" hangingPunct="1">
              <a:buFontTx/>
              <a:buNone/>
            </a:pPr>
            <a:r>
              <a:rPr lang="en-US" smtClean="0"/>
              <a:t>FIGURE 12-5</a:t>
            </a:r>
          </a:p>
        </p:txBody>
      </p:sp>
      <p:sp>
        <p:nvSpPr>
          <p:cNvPr id="63491" name="Text Placeholder 8"/>
          <p:cNvSpPr>
            <a:spLocks noGrp="1"/>
          </p:cNvSpPr>
          <p:nvPr>
            <p:ph type="body" sz="quarter" idx="19"/>
          </p:nvPr>
        </p:nvSpPr>
        <p:spPr bwMode="auto">
          <a:xfrm>
            <a:off x="0" y="299647"/>
            <a:ext cx="12192000" cy="107195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eaLnBrk="1" hangingPunct="1">
              <a:spcBef>
                <a:spcPct val="0"/>
              </a:spcBef>
            </a:pPr>
            <a:r>
              <a:rPr lang="en-US" sz="4000" dirty="0" smtClean="0"/>
              <a:t>SENSITIVITY ANALYSIS</a:t>
            </a:r>
          </a:p>
        </p:txBody>
      </p:sp>
      <p:pic>
        <p:nvPicPr>
          <p:cNvPr id="63492" name="Picture Placeholder 11" descr="Fig-12-01.png"/>
          <p:cNvPicPr>
            <a:picLocks noGrp="1" noChangeAspect="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342480" y="2590504"/>
            <a:ext cx="11514667" cy="2362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5687522"/>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ext Placeholder 5"/>
          <p:cNvSpPr>
            <a:spLocks noGrp="1"/>
          </p:cNvSpPr>
          <p:nvPr>
            <p:ph type="body" sz="quarter" idx="17"/>
          </p:nvPr>
        </p:nvSpPr>
        <p:spPr bwMode="auto">
          <a:xfrm>
            <a:off x="609600" y="1776414"/>
            <a:ext cx="2235200" cy="32527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Tx/>
              <a:buNone/>
            </a:pPr>
            <a:r>
              <a:rPr lang="en-US" smtClean="0"/>
              <a:t>In this pivot table, we are able to examine where an online training company</a:t>
            </a:r>
            <a:r>
              <a:rPr lang="ja-JP" altLang="en-US" smtClean="0"/>
              <a:t>’</a:t>
            </a:r>
            <a:r>
              <a:rPr lang="en-US" altLang="ja-JP" smtClean="0"/>
              <a:t>s customers come from in terms of region and advertising source.</a:t>
            </a:r>
            <a:endParaRPr lang="en-US" smtClean="0"/>
          </a:p>
        </p:txBody>
      </p:sp>
      <p:sp>
        <p:nvSpPr>
          <p:cNvPr id="65538" name="Text Placeholder 7"/>
          <p:cNvSpPr>
            <a:spLocks noGrp="1"/>
          </p:cNvSpPr>
          <p:nvPr>
            <p:ph type="body" sz="quarter" idx="18"/>
          </p:nvPr>
        </p:nvSpPr>
        <p:spPr bwMode="auto">
          <a:xfrm>
            <a:off x="609600" y="3217863"/>
            <a:ext cx="284480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20000"/>
          </a:bodyPr>
          <a:lstStyle/>
          <a:p>
            <a:pPr eaLnBrk="1" hangingPunct="1">
              <a:buFontTx/>
              <a:buNone/>
            </a:pPr>
            <a:r>
              <a:rPr lang="en-US" smtClean="0"/>
              <a:t>FIGURE 12-6</a:t>
            </a:r>
          </a:p>
        </p:txBody>
      </p:sp>
      <p:sp>
        <p:nvSpPr>
          <p:cNvPr id="65539" name="Text Placeholder 8"/>
          <p:cNvSpPr>
            <a:spLocks noGrp="1"/>
          </p:cNvSpPr>
          <p:nvPr>
            <p:ph type="body" sz="quarter" idx="21"/>
          </p:nvPr>
        </p:nvSpPr>
        <p:spPr bwMode="auto">
          <a:xfrm>
            <a:off x="399561" y="242572"/>
            <a:ext cx="11430335" cy="112902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eaLnBrk="1" hangingPunct="1"/>
            <a:r>
              <a:rPr lang="en-US" sz="3000" dirty="0" smtClean="0"/>
              <a:t>A PIVOT TABLE THAT EXAMINES CUSTOMER REGIONAL DISTRIBUTION AND ADVERTISING SOURCE</a:t>
            </a:r>
          </a:p>
        </p:txBody>
      </p:sp>
      <p:pic>
        <p:nvPicPr>
          <p:cNvPr id="65540" name="Picture Placeholder 11" descr="Fig-12-01.png"/>
          <p:cNvPicPr>
            <a:picLocks noGrp="1" noChangeAspect="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3249853" y="1776413"/>
            <a:ext cx="8314267" cy="4495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3767871"/>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026"/>
          <p:cNvSpPr>
            <a:spLocks noGrp="1" noChangeArrowheads="1"/>
          </p:cNvSpPr>
          <p:nvPr>
            <p:ph type="title"/>
          </p:nvPr>
        </p:nvSpPr>
        <p:spPr>
          <a:xfrm>
            <a:off x="461433" y="716114"/>
            <a:ext cx="11684000" cy="838200"/>
          </a:xfrm>
        </p:spPr>
        <p:txBody>
          <a:bodyPr/>
          <a:lstStyle/>
          <a:p>
            <a:pPr eaLnBrk="1" hangingPunct="1"/>
            <a:r>
              <a:rPr lang="en-US" dirty="0">
                <a:latin typeface="Calibri" charset="0"/>
              </a:rPr>
              <a:t>Data Mining: Introduction</a:t>
            </a:r>
          </a:p>
        </p:txBody>
      </p:sp>
    </p:spTree>
    <p:extLst>
      <p:ext uri="{BB962C8B-B14F-4D97-AF65-F5344CB8AC3E}">
        <p14:creationId xmlns:p14="http://schemas.microsoft.com/office/powerpoint/2010/main" val="24398649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316" name="Rectangle 4"/>
          <p:cNvSpPr>
            <a:spLocks noGrp="1" noChangeArrowheads="1"/>
          </p:cNvSpPr>
          <p:nvPr>
            <p:ph type="title"/>
          </p:nvPr>
        </p:nvSpPr>
        <p:spPr>
          <a:xfrm>
            <a:off x="304800" y="152400"/>
            <a:ext cx="11684000" cy="609600"/>
          </a:xfrm>
        </p:spPr>
        <p:txBody>
          <a:bodyPr lIns="0" rIns="0" rtlCol="0">
            <a:normAutofit fontScale="90000"/>
          </a:bodyPr>
          <a:lstStyle/>
          <a:p>
            <a:pPr eaLnBrk="1" fontAlgn="auto" hangingPunct="1">
              <a:spcAft>
                <a:spcPts val="0"/>
              </a:spcAft>
              <a:defRPr/>
            </a:pPr>
            <a:r>
              <a:rPr lang="en-US" altLang="en-US" smtClean="0">
                <a:ea typeface="+mj-ea"/>
                <a:cs typeface="+mj-cs"/>
              </a:rPr>
              <a:t>Why Mine Data? Commercial Viewpoint</a:t>
            </a:r>
          </a:p>
        </p:txBody>
      </p:sp>
      <p:sp>
        <p:nvSpPr>
          <p:cNvPr id="17410" name="Rectangle 2"/>
          <p:cNvSpPr>
            <a:spLocks noGrp="1" noChangeArrowheads="1"/>
          </p:cNvSpPr>
          <p:nvPr>
            <p:ph idx="1"/>
          </p:nvPr>
        </p:nvSpPr>
        <p:spPr>
          <a:xfrm>
            <a:off x="203200" y="1143000"/>
            <a:ext cx="11684000" cy="5334000"/>
          </a:xfrm>
        </p:spPr>
        <p:txBody>
          <a:bodyPr/>
          <a:lstStyle/>
          <a:p>
            <a:pPr eaLnBrk="1" hangingPunct="1"/>
            <a:r>
              <a:rPr lang="en-US" sz="2400">
                <a:latin typeface="Calibri" charset="0"/>
              </a:rPr>
              <a:t>Lots of data is being collected </a:t>
            </a:r>
            <a:br>
              <a:rPr lang="en-US" sz="2400">
                <a:latin typeface="Calibri" charset="0"/>
              </a:rPr>
            </a:br>
            <a:r>
              <a:rPr lang="en-US" sz="2400">
                <a:latin typeface="Calibri" charset="0"/>
              </a:rPr>
              <a:t>and warehoused </a:t>
            </a:r>
          </a:p>
          <a:p>
            <a:pPr lvl="1" eaLnBrk="1" hangingPunct="1"/>
            <a:r>
              <a:rPr lang="en-US" sz="2400">
                <a:latin typeface="Calibri" charset="0"/>
              </a:rPr>
              <a:t>Web data, e-commerce</a:t>
            </a:r>
          </a:p>
          <a:p>
            <a:pPr lvl="1" eaLnBrk="1" hangingPunct="1"/>
            <a:r>
              <a:rPr lang="en-US" sz="2400">
                <a:latin typeface="Calibri" charset="0"/>
              </a:rPr>
              <a:t>purchases at department/</a:t>
            </a:r>
            <a:br>
              <a:rPr lang="en-US" sz="2400">
                <a:latin typeface="Calibri" charset="0"/>
              </a:rPr>
            </a:br>
            <a:r>
              <a:rPr lang="en-US" sz="2400">
                <a:latin typeface="Calibri" charset="0"/>
              </a:rPr>
              <a:t>grocery stores</a:t>
            </a:r>
          </a:p>
          <a:p>
            <a:pPr lvl="1" eaLnBrk="1" hangingPunct="1"/>
            <a:r>
              <a:rPr lang="en-US" sz="2400">
                <a:latin typeface="Calibri" charset="0"/>
              </a:rPr>
              <a:t>Bank/Credit Card </a:t>
            </a:r>
            <a:br>
              <a:rPr lang="en-US" sz="2400">
                <a:latin typeface="Calibri" charset="0"/>
              </a:rPr>
            </a:br>
            <a:r>
              <a:rPr lang="en-US" sz="2400">
                <a:latin typeface="Calibri" charset="0"/>
              </a:rPr>
              <a:t>transactions</a:t>
            </a:r>
          </a:p>
          <a:p>
            <a:pPr eaLnBrk="1" hangingPunct="1">
              <a:spcBef>
                <a:spcPct val="75000"/>
              </a:spcBef>
            </a:pPr>
            <a:r>
              <a:rPr lang="en-US" sz="2400">
                <a:latin typeface="Calibri" charset="0"/>
              </a:rPr>
              <a:t>Computers have become cheaper and more powerful</a:t>
            </a:r>
          </a:p>
          <a:p>
            <a:pPr eaLnBrk="1" hangingPunct="1">
              <a:spcBef>
                <a:spcPct val="40000"/>
              </a:spcBef>
            </a:pPr>
            <a:r>
              <a:rPr lang="en-US" sz="2400">
                <a:latin typeface="Calibri" charset="0"/>
              </a:rPr>
              <a:t>Competitive Pressure is Strong </a:t>
            </a:r>
          </a:p>
          <a:p>
            <a:pPr lvl="1" eaLnBrk="1" hangingPunct="1"/>
            <a:r>
              <a:rPr lang="en-US" sz="2400">
                <a:latin typeface="Calibri" charset="0"/>
              </a:rPr>
              <a:t>Provide better, customized services for an </a:t>
            </a:r>
            <a:r>
              <a:rPr lang="en-US" sz="2400" i="1">
                <a:latin typeface="Calibri" charset="0"/>
              </a:rPr>
              <a:t>edge </a:t>
            </a:r>
            <a:r>
              <a:rPr lang="en-US" sz="2400">
                <a:latin typeface="Calibri" charset="0"/>
              </a:rPr>
              <a:t>(e.g. in Customer Relationship Management)</a:t>
            </a:r>
          </a:p>
          <a:p>
            <a:pPr lvl="1" eaLnBrk="1" hangingPunct="1">
              <a:buFont typeface="Arial" charset="0"/>
              <a:buNone/>
            </a:pPr>
            <a:endParaRPr lang="en-US" sz="2000">
              <a:latin typeface="Calibri" charset="0"/>
            </a:endParaRPr>
          </a:p>
        </p:txBody>
      </p:sp>
      <p:graphicFrame>
        <p:nvGraphicFramePr>
          <p:cNvPr id="17411" name="Object 3"/>
          <p:cNvGraphicFramePr>
            <a:graphicFrameLocks noChangeAspect="1"/>
          </p:cNvGraphicFramePr>
          <p:nvPr/>
        </p:nvGraphicFramePr>
        <p:xfrm>
          <a:off x="8940800" y="1981201"/>
          <a:ext cx="2861733" cy="2341563"/>
        </p:xfrm>
        <a:graphic>
          <a:graphicData uri="http://schemas.openxmlformats.org/presentationml/2006/ole">
            <mc:AlternateContent xmlns:mc="http://schemas.openxmlformats.org/markup-compatibility/2006">
              <mc:Choice xmlns:v="urn:schemas-microsoft-com:vml" Requires="v">
                <p:oleObj spid="_x0000_s3109" name="VISIO" r:id="rId4" imgW="2142744" imgH="2343912" progId="Visio.Drawing.6">
                  <p:embed/>
                </p:oleObj>
              </mc:Choice>
              <mc:Fallback>
                <p:oleObj name="VISIO" r:id="rId4" imgW="2142744" imgH="2343912"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40800" y="1981201"/>
                        <a:ext cx="2861733" cy="2341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pic>
        <p:nvPicPr>
          <p:cNvPr id="17412" name="Picture 8" descr="story-3dimensional-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4768" y="1219200"/>
            <a:ext cx="2620433" cy="141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7413" name="Object 9"/>
          <p:cNvGraphicFramePr>
            <a:graphicFrameLocks noChangeAspect="1"/>
          </p:cNvGraphicFramePr>
          <p:nvPr/>
        </p:nvGraphicFramePr>
        <p:xfrm>
          <a:off x="7133167" y="1833564"/>
          <a:ext cx="914400" cy="681037"/>
        </p:xfrm>
        <a:graphic>
          <a:graphicData uri="http://schemas.openxmlformats.org/presentationml/2006/ole">
            <mc:AlternateContent xmlns:mc="http://schemas.openxmlformats.org/markup-compatibility/2006">
              <mc:Choice xmlns:v="urn:schemas-microsoft-com:vml" Requires="v">
                <p:oleObj spid="_x0000_s3110" name="VISIO" r:id="rId7" imgW="617220" imgH="615696" progId="Visio.Drawing.6">
                  <p:embed/>
                </p:oleObj>
              </mc:Choice>
              <mc:Fallback>
                <p:oleObj name="VISIO" r:id="rId7" imgW="617220" imgH="615696" progId="Visio.Drawing.6">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33167" y="1833564"/>
                        <a:ext cx="914400" cy="68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7414" name="Object 10"/>
          <p:cNvGraphicFramePr>
            <a:graphicFrameLocks noChangeAspect="1"/>
          </p:cNvGraphicFramePr>
          <p:nvPr/>
        </p:nvGraphicFramePr>
        <p:xfrm>
          <a:off x="7112000" y="1447801"/>
          <a:ext cx="914400" cy="563563"/>
        </p:xfrm>
        <a:graphic>
          <a:graphicData uri="http://schemas.openxmlformats.org/presentationml/2006/ole">
            <mc:AlternateContent xmlns:mc="http://schemas.openxmlformats.org/markup-compatibility/2006">
              <mc:Choice xmlns:v="urn:schemas-microsoft-com:vml" Requires="v">
                <p:oleObj spid="_x0000_s3111" name="VISIO" r:id="rId9" imgW="806196" imgH="662940" progId="Visio.Drawing.6">
                  <p:embed/>
                </p:oleObj>
              </mc:Choice>
              <mc:Fallback>
                <p:oleObj name="VISIO" r:id="rId9" imgW="806196" imgH="662940" progId="Visio.Drawing.6">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12000" y="1447801"/>
                        <a:ext cx="9144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7415" name="Object 11"/>
          <p:cNvGraphicFramePr>
            <a:graphicFrameLocks noChangeAspect="1"/>
          </p:cNvGraphicFramePr>
          <p:nvPr/>
        </p:nvGraphicFramePr>
        <p:xfrm>
          <a:off x="6908800" y="2667001"/>
          <a:ext cx="1981200" cy="1558925"/>
        </p:xfrm>
        <a:graphic>
          <a:graphicData uri="http://schemas.openxmlformats.org/presentationml/2006/ole">
            <mc:AlternateContent xmlns:mc="http://schemas.openxmlformats.org/markup-compatibility/2006">
              <mc:Choice xmlns:v="urn:schemas-microsoft-com:vml" Requires="v">
                <p:oleObj spid="_x0000_s3112" name="VISIO" r:id="rId11" imgW="1661160" imgH="1748028" progId="Visio.Drawing.6">
                  <p:embed/>
                </p:oleObj>
              </mc:Choice>
              <mc:Fallback>
                <p:oleObj name="VISIO" r:id="rId11" imgW="1661160" imgH="1748028" progId="Visio.Drawing.6">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08800" y="2667001"/>
                        <a:ext cx="1981200" cy="155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5154188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7" name="Group 2"/>
          <p:cNvGrpSpPr>
            <a:grpSpLocks/>
          </p:cNvGrpSpPr>
          <p:nvPr/>
        </p:nvGrpSpPr>
        <p:grpSpPr bwMode="auto">
          <a:xfrm>
            <a:off x="8940801" y="4953001"/>
            <a:ext cx="3147484" cy="1744663"/>
            <a:chOff x="4240" y="3165"/>
            <a:chExt cx="1487" cy="1099"/>
          </a:xfrm>
        </p:grpSpPr>
        <p:sp>
          <p:nvSpPr>
            <p:cNvPr id="19468" name="Rectangle 3"/>
            <p:cNvSpPr>
              <a:spLocks noChangeArrowheads="1"/>
            </p:cNvSpPr>
            <p:nvPr/>
          </p:nvSpPr>
          <p:spPr bwMode="auto">
            <a:xfrm>
              <a:off x="4240" y="3165"/>
              <a:ext cx="1487" cy="10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E"/>
            </a:p>
          </p:txBody>
        </p:sp>
        <p:sp>
          <p:nvSpPr>
            <p:cNvPr id="19469" name="Rectangle 4"/>
            <p:cNvSpPr>
              <a:spLocks noChangeArrowheads="1"/>
            </p:cNvSpPr>
            <p:nvPr/>
          </p:nvSpPr>
          <p:spPr bwMode="auto">
            <a:xfrm>
              <a:off x="4240" y="3165"/>
              <a:ext cx="1487" cy="1098"/>
            </a:xfrm>
            <a:prstGeom prst="rect">
              <a:avLst/>
            </a:prstGeom>
            <a:noFill/>
            <a:ln w="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IE"/>
            </a:p>
          </p:txBody>
        </p:sp>
        <p:pic>
          <p:nvPicPr>
            <p:cNvPr id="1947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0" y="3165"/>
              <a:ext cx="1487" cy="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1" name="Line 6"/>
            <p:cNvSpPr>
              <a:spLocks noChangeShapeType="1"/>
            </p:cNvSpPr>
            <p:nvPr/>
          </p:nvSpPr>
          <p:spPr bwMode="auto">
            <a:xfrm>
              <a:off x="4240" y="4263"/>
              <a:ext cx="1487"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72" name="Freeform 7"/>
            <p:cNvSpPr>
              <a:spLocks/>
            </p:cNvSpPr>
            <p:nvPr/>
          </p:nvSpPr>
          <p:spPr bwMode="auto">
            <a:xfrm>
              <a:off x="4240" y="3165"/>
              <a:ext cx="1487" cy="1098"/>
            </a:xfrm>
            <a:custGeom>
              <a:avLst/>
              <a:gdLst>
                <a:gd name="T0" fmla="*/ 0 w 744"/>
                <a:gd name="T1" fmla="*/ 0 h 586"/>
                <a:gd name="T2" fmla="*/ 2972 w 744"/>
                <a:gd name="T3" fmla="*/ 0 h 586"/>
                <a:gd name="T4" fmla="*/ 2972 w 744"/>
                <a:gd name="T5" fmla="*/ 2057 h 586"/>
                <a:gd name="T6" fmla="*/ 0 60000 65536"/>
                <a:gd name="T7" fmla="*/ 0 60000 65536"/>
                <a:gd name="T8" fmla="*/ 0 60000 65536"/>
              </a:gdLst>
              <a:ahLst/>
              <a:cxnLst>
                <a:cxn ang="T6">
                  <a:pos x="T0" y="T1"/>
                </a:cxn>
                <a:cxn ang="T7">
                  <a:pos x="T2" y="T3"/>
                </a:cxn>
                <a:cxn ang="T8">
                  <a:pos x="T4" y="T5"/>
                </a:cxn>
              </a:cxnLst>
              <a:rect l="0" t="0" r="r" b="b"/>
              <a:pathLst>
                <a:path w="744" h="586">
                  <a:moveTo>
                    <a:pt x="0" y="0"/>
                  </a:moveTo>
                  <a:lnTo>
                    <a:pt x="744" y="0"/>
                  </a:lnTo>
                  <a:lnTo>
                    <a:pt x="744" y="58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473" name="Freeform 8"/>
            <p:cNvSpPr>
              <a:spLocks/>
            </p:cNvSpPr>
            <p:nvPr/>
          </p:nvSpPr>
          <p:spPr bwMode="auto">
            <a:xfrm>
              <a:off x="4240" y="3165"/>
              <a:ext cx="1487" cy="1098"/>
            </a:xfrm>
            <a:custGeom>
              <a:avLst/>
              <a:gdLst>
                <a:gd name="T0" fmla="*/ 0 w 744"/>
                <a:gd name="T1" fmla="*/ 0 h 586"/>
                <a:gd name="T2" fmla="*/ 0 w 744"/>
                <a:gd name="T3" fmla="*/ 2057 h 586"/>
                <a:gd name="T4" fmla="*/ 2972 w 744"/>
                <a:gd name="T5" fmla="*/ 2057 h 586"/>
                <a:gd name="T6" fmla="*/ 0 60000 65536"/>
                <a:gd name="T7" fmla="*/ 0 60000 65536"/>
                <a:gd name="T8" fmla="*/ 0 60000 65536"/>
              </a:gdLst>
              <a:ahLst/>
              <a:cxnLst>
                <a:cxn ang="T6">
                  <a:pos x="T0" y="T1"/>
                </a:cxn>
                <a:cxn ang="T7">
                  <a:pos x="T2" y="T3"/>
                </a:cxn>
                <a:cxn ang="T8">
                  <a:pos x="T4" y="T5"/>
                </a:cxn>
              </a:cxnLst>
              <a:rect l="0" t="0" r="r" b="b"/>
              <a:pathLst>
                <a:path w="744" h="586">
                  <a:moveTo>
                    <a:pt x="0" y="0"/>
                  </a:moveTo>
                  <a:lnTo>
                    <a:pt x="0" y="586"/>
                  </a:lnTo>
                  <a:lnTo>
                    <a:pt x="744" y="58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474" name="Freeform 9"/>
            <p:cNvSpPr>
              <a:spLocks/>
            </p:cNvSpPr>
            <p:nvPr/>
          </p:nvSpPr>
          <p:spPr bwMode="auto">
            <a:xfrm>
              <a:off x="4240" y="3165"/>
              <a:ext cx="1487" cy="1098"/>
            </a:xfrm>
            <a:custGeom>
              <a:avLst/>
              <a:gdLst>
                <a:gd name="T0" fmla="*/ 0 w 744"/>
                <a:gd name="T1" fmla="*/ 0 h 586"/>
                <a:gd name="T2" fmla="*/ 0 w 744"/>
                <a:gd name="T3" fmla="*/ 2057 h 586"/>
                <a:gd name="T4" fmla="*/ 2972 w 744"/>
                <a:gd name="T5" fmla="*/ 2057 h 586"/>
                <a:gd name="T6" fmla="*/ 0 60000 65536"/>
                <a:gd name="T7" fmla="*/ 0 60000 65536"/>
                <a:gd name="T8" fmla="*/ 0 60000 65536"/>
              </a:gdLst>
              <a:ahLst/>
              <a:cxnLst>
                <a:cxn ang="T6">
                  <a:pos x="T0" y="T1"/>
                </a:cxn>
                <a:cxn ang="T7">
                  <a:pos x="T2" y="T3"/>
                </a:cxn>
                <a:cxn ang="T8">
                  <a:pos x="T4" y="T5"/>
                </a:cxn>
              </a:cxnLst>
              <a:rect l="0" t="0" r="r" b="b"/>
              <a:pathLst>
                <a:path w="744" h="586">
                  <a:moveTo>
                    <a:pt x="0" y="0"/>
                  </a:moveTo>
                  <a:lnTo>
                    <a:pt x="0" y="586"/>
                  </a:lnTo>
                  <a:lnTo>
                    <a:pt x="744" y="58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475" name="Freeform 10"/>
            <p:cNvSpPr>
              <a:spLocks/>
            </p:cNvSpPr>
            <p:nvPr/>
          </p:nvSpPr>
          <p:spPr bwMode="auto">
            <a:xfrm>
              <a:off x="4240" y="3165"/>
              <a:ext cx="1487" cy="1098"/>
            </a:xfrm>
            <a:custGeom>
              <a:avLst/>
              <a:gdLst>
                <a:gd name="T0" fmla="*/ 0 w 744"/>
                <a:gd name="T1" fmla="*/ 0 h 586"/>
                <a:gd name="T2" fmla="*/ 2972 w 744"/>
                <a:gd name="T3" fmla="*/ 0 h 586"/>
                <a:gd name="T4" fmla="*/ 2972 w 744"/>
                <a:gd name="T5" fmla="*/ 2057 h 586"/>
                <a:gd name="T6" fmla="*/ 0 60000 65536"/>
                <a:gd name="T7" fmla="*/ 0 60000 65536"/>
                <a:gd name="T8" fmla="*/ 0 60000 65536"/>
              </a:gdLst>
              <a:ahLst/>
              <a:cxnLst>
                <a:cxn ang="T6">
                  <a:pos x="T0" y="T1"/>
                </a:cxn>
                <a:cxn ang="T7">
                  <a:pos x="T2" y="T3"/>
                </a:cxn>
                <a:cxn ang="T8">
                  <a:pos x="T4" y="T5"/>
                </a:cxn>
              </a:cxnLst>
              <a:rect l="0" t="0" r="r" b="b"/>
              <a:pathLst>
                <a:path w="744" h="586">
                  <a:moveTo>
                    <a:pt x="0" y="0"/>
                  </a:moveTo>
                  <a:lnTo>
                    <a:pt x="744" y="0"/>
                  </a:lnTo>
                  <a:lnTo>
                    <a:pt x="744" y="58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476" name="Line 11"/>
            <p:cNvSpPr>
              <a:spLocks noChangeShapeType="1"/>
            </p:cNvSpPr>
            <p:nvPr/>
          </p:nvSpPr>
          <p:spPr bwMode="auto">
            <a:xfrm>
              <a:off x="4240" y="3165"/>
              <a:ext cx="1" cy="109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458" name="Rectangle 12"/>
          <p:cNvSpPr>
            <a:spLocks noGrp="1" noChangeArrowheads="1"/>
          </p:cNvSpPr>
          <p:nvPr>
            <p:ph type="title"/>
          </p:nvPr>
        </p:nvSpPr>
        <p:spPr>
          <a:xfrm>
            <a:off x="203200" y="76200"/>
            <a:ext cx="11887200" cy="609600"/>
          </a:xfrm>
        </p:spPr>
        <p:txBody>
          <a:bodyPr lIns="0" rIns="0"/>
          <a:lstStyle/>
          <a:p>
            <a:pPr eaLnBrk="1" hangingPunct="1"/>
            <a:r>
              <a:rPr lang="en-US" sz="2800">
                <a:latin typeface="Calibri" charset="0"/>
              </a:rPr>
              <a:t>Why Mine Data? Scientific Viewpoint</a:t>
            </a:r>
          </a:p>
        </p:txBody>
      </p:sp>
      <p:sp>
        <p:nvSpPr>
          <p:cNvPr id="19459" name="Rectangle 13"/>
          <p:cNvSpPr>
            <a:spLocks noGrp="1" noChangeArrowheads="1"/>
          </p:cNvSpPr>
          <p:nvPr>
            <p:ph idx="1"/>
          </p:nvPr>
        </p:nvSpPr>
        <p:spPr>
          <a:xfrm>
            <a:off x="245533" y="1066800"/>
            <a:ext cx="10117667" cy="5791200"/>
          </a:xfrm>
        </p:spPr>
        <p:txBody>
          <a:bodyPr/>
          <a:lstStyle/>
          <a:p>
            <a:pPr eaLnBrk="1" hangingPunct="1"/>
            <a:r>
              <a:rPr lang="en-US" sz="2400">
                <a:latin typeface="Calibri" charset="0"/>
              </a:rPr>
              <a:t>Data collected and stored at </a:t>
            </a:r>
            <a:br>
              <a:rPr lang="en-US" sz="2400">
                <a:latin typeface="Calibri" charset="0"/>
              </a:rPr>
            </a:br>
            <a:r>
              <a:rPr lang="en-US" sz="2400">
                <a:latin typeface="Calibri" charset="0"/>
              </a:rPr>
              <a:t>enormous speeds (GB/hour)</a:t>
            </a:r>
          </a:p>
          <a:p>
            <a:pPr lvl="1" eaLnBrk="1" hangingPunct="1">
              <a:spcBef>
                <a:spcPct val="40000"/>
              </a:spcBef>
            </a:pPr>
            <a:r>
              <a:rPr lang="en-US" sz="2400">
                <a:latin typeface="Calibri" charset="0"/>
              </a:rPr>
              <a:t>remote sensors on a satellite</a:t>
            </a:r>
          </a:p>
          <a:p>
            <a:pPr lvl="1" eaLnBrk="1" hangingPunct="1">
              <a:spcBef>
                <a:spcPct val="40000"/>
              </a:spcBef>
            </a:pPr>
            <a:r>
              <a:rPr lang="en-US" sz="2400">
                <a:latin typeface="Calibri" charset="0"/>
              </a:rPr>
              <a:t>telescopes scanning the skies</a:t>
            </a:r>
          </a:p>
          <a:p>
            <a:pPr lvl="1" eaLnBrk="1" hangingPunct="1">
              <a:spcBef>
                <a:spcPct val="40000"/>
              </a:spcBef>
            </a:pPr>
            <a:r>
              <a:rPr lang="en-US" sz="2400">
                <a:latin typeface="Calibri" charset="0"/>
              </a:rPr>
              <a:t>microarrays generating gene </a:t>
            </a:r>
            <a:br>
              <a:rPr lang="en-US" sz="2400">
                <a:latin typeface="Calibri" charset="0"/>
              </a:rPr>
            </a:br>
            <a:r>
              <a:rPr lang="en-US" sz="2400">
                <a:latin typeface="Calibri" charset="0"/>
              </a:rPr>
              <a:t>expression data</a:t>
            </a:r>
          </a:p>
          <a:p>
            <a:pPr lvl="1" eaLnBrk="1" hangingPunct="1">
              <a:spcBef>
                <a:spcPct val="40000"/>
              </a:spcBef>
            </a:pPr>
            <a:r>
              <a:rPr lang="en-US" sz="2400">
                <a:latin typeface="Calibri" charset="0"/>
              </a:rPr>
              <a:t>scientific simulations </a:t>
            </a:r>
            <a:br>
              <a:rPr lang="en-US" sz="2400">
                <a:latin typeface="Calibri" charset="0"/>
              </a:rPr>
            </a:br>
            <a:r>
              <a:rPr lang="en-US" sz="2400">
                <a:latin typeface="Calibri" charset="0"/>
              </a:rPr>
              <a:t>generating terabytes of data</a:t>
            </a:r>
          </a:p>
          <a:p>
            <a:pPr eaLnBrk="1" hangingPunct="1">
              <a:spcBef>
                <a:spcPct val="40000"/>
              </a:spcBef>
            </a:pPr>
            <a:r>
              <a:rPr lang="en-US" sz="2400">
                <a:latin typeface="Calibri" charset="0"/>
              </a:rPr>
              <a:t>Traditional techniques infeasible for raw data</a:t>
            </a:r>
          </a:p>
          <a:p>
            <a:pPr eaLnBrk="1" hangingPunct="1"/>
            <a:r>
              <a:rPr lang="en-US" sz="2400">
                <a:latin typeface="Calibri" charset="0"/>
              </a:rPr>
              <a:t>Data mining may help scientists </a:t>
            </a:r>
          </a:p>
          <a:p>
            <a:pPr lvl="1" eaLnBrk="1" hangingPunct="1"/>
            <a:r>
              <a:rPr lang="en-US" sz="2400">
                <a:latin typeface="Calibri" charset="0"/>
              </a:rPr>
              <a:t>in classifying and segmenting data</a:t>
            </a:r>
          </a:p>
          <a:p>
            <a:pPr lvl="1" eaLnBrk="1" hangingPunct="1"/>
            <a:r>
              <a:rPr lang="en-US" sz="2400">
                <a:latin typeface="Calibri" charset="0"/>
              </a:rPr>
              <a:t>in Hypothesis Formation</a:t>
            </a:r>
            <a:endParaRPr lang="en-US">
              <a:latin typeface="Calibri" charset="0"/>
            </a:endParaRPr>
          </a:p>
        </p:txBody>
      </p:sp>
      <p:grpSp>
        <p:nvGrpSpPr>
          <p:cNvPr id="19460" name="Group 14"/>
          <p:cNvGrpSpPr>
            <a:grpSpLocks/>
          </p:cNvGrpSpPr>
          <p:nvPr/>
        </p:nvGrpSpPr>
        <p:grpSpPr bwMode="auto">
          <a:xfrm>
            <a:off x="203200" y="685800"/>
            <a:ext cx="11480800" cy="152400"/>
            <a:chOff x="264" y="788"/>
            <a:chExt cx="5232" cy="124"/>
          </a:xfrm>
        </p:grpSpPr>
        <p:sp>
          <p:nvSpPr>
            <p:cNvPr id="4107" name="Rectangle 15"/>
            <p:cNvSpPr>
              <a:spLocks noChangeArrowheads="1"/>
            </p:cNvSpPr>
            <p:nvPr/>
          </p:nvSpPr>
          <p:spPr bwMode="auto">
            <a:xfrm>
              <a:off x="264" y="788"/>
              <a:ext cx="5232" cy="61"/>
            </a:xfrm>
            <a:prstGeom prst="rect">
              <a:avLst/>
            </a:prstGeom>
            <a:gradFill rotWithShape="0">
              <a:gsLst>
                <a:gs pos="0">
                  <a:srgbClr val="0E9BBA"/>
                </a:gs>
                <a:gs pos="50000">
                  <a:srgbClr val="12C2E9"/>
                </a:gs>
                <a:gs pos="100000">
                  <a:srgbClr val="0E9BBA"/>
                </a:gs>
              </a:gsLst>
              <a:lin ang="540000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IE">
                <a:cs typeface="+mn-cs"/>
              </a:endParaRPr>
            </a:p>
          </p:txBody>
        </p:sp>
        <p:sp>
          <p:nvSpPr>
            <p:cNvPr id="4108" name="Rectangle 16"/>
            <p:cNvSpPr>
              <a:spLocks noChangeArrowheads="1"/>
            </p:cNvSpPr>
            <p:nvPr/>
          </p:nvSpPr>
          <p:spPr bwMode="auto">
            <a:xfrm>
              <a:off x="264" y="881"/>
              <a:ext cx="5232" cy="31"/>
            </a:xfrm>
            <a:prstGeom prst="rect">
              <a:avLst/>
            </a:prstGeom>
            <a:gradFill rotWithShape="0">
              <a:gsLst>
                <a:gs pos="0">
                  <a:srgbClr val="B200B2"/>
                </a:gs>
                <a:gs pos="50000">
                  <a:srgbClr val="FF00FF"/>
                </a:gs>
                <a:gs pos="100000">
                  <a:srgbClr val="B200B2"/>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IE">
                <a:cs typeface="+mn-cs"/>
              </a:endParaRPr>
            </a:p>
          </p:txBody>
        </p:sp>
      </p:grpSp>
      <p:pic>
        <p:nvPicPr>
          <p:cNvPr id="19461" name="Picture 17"/>
          <p:cNvPicPr>
            <a:picLocks noChangeAspect="1" noChangeArrowheads="1"/>
          </p:cNvPicPr>
          <p:nvPr/>
        </p:nvPicPr>
        <p:blipFill>
          <a:blip r:embed="rId5">
            <a:clrChange>
              <a:clrFrom>
                <a:srgbClr val="FFFFFF"/>
              </a:clrFrom>
              <a:clrTo>
                <a:srgbClr val="FFFFFF">
                  <a:alpha val="0"/>
                </a:srgbClr>
              </a:clrTo>
            </a:clrChange>
            <a:lum contrast="12000"/>
            <a:extLst>
              <a:ext uri="{28A0092B-C50C-407E-A947-70E740481C1C}">
                <a14:useLocalDpi xmlns:a14="http://schemas.microsoft.com/office/drawing/2010/main" val="0"/>
              </a:ext>
            </a:extLst>
          </a:blip>
          <a:srcRect l="946" t="2650" r="946" b="2745"/>
          <a:stretch>
            <a:fillRect/>
          </a:stretch>
        </p:blipFill>
        <p:spPr bwMode="auto">
          <a:xfrm>
            <a:off x="6064251" y="971550"/>
            <a:ext cx="2673349"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9462" name="Object 18"/>
          <p:cNvGraphicFramePr>
            <a:graphicFrameLocks noChangeAspect="1"/>
          </p:cNvGraphicFramePr>
          <p:nvPr/>
        </p:nvGraphicFramePr>
        <p:xfrm>
          <a:off x="8777818" y="685801"/>
          <a:ext cx="3414183" cy="1990725"/>
        </p:xfrm>
        <a:graphic>
          <a:graphicData uri="http://schemas.openxmlformats.org/presentationml/2006/ole">
            <mc:AlternateContent xmlns:mc="http://schemas.openxmlformats.org/markup-compatibility/2006">
              <mc:Choice xmlns:v="urn:schemas-microsoft-com:vml" Requires="v">
                <p:oleObj spid="_x0000_s5139" name="VISIO" r:id="rId6" imgW="2557272" imgH="1991868" progId="Visio.Drawing.6">
                  <p:embed/>
                </p:oleObj>
              </mc:Choice>
              <mc:Fallback>
                <p:oleObj name="VISIO" r:id="rId6" imgW="2557272" imgH="1991868" progId="Visio.Drawing.6">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77818" y="685801"/>
                        <a:ext cx="3414183" cy="199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9463" name="Object 19"/>
          <p:cNvGraphicFramePr>
            <a:graphicFrameLocks noChangeAspect="1"/>
          </p:cNvGraphicFramePr>
          <p:nvPr/>
        </p:nvGraphicFramePr>
        <p:xfrm>
          <a:off x="8940800" y="2667000"/>
          <a:ext cx="2946400" cy="1181100"/>
        </p:xfrm>
        <a:graphic>
          <a:graphicData uri="http://schemas.openxmlformats.org/presentationml/2006/ole">
            <mc:AlternateContent xmlns:mc="http://schemas.openxmlformats.org/markup-compatibility/2006">
              <mc:Choice xmlns:v="urn:schemas-microsoft-com:vml" Requires="v">
                <p:oleObj spid="_x0000_s5140" name="VISIO" r:id="rId8" imgW="2401824" imgH="1491996" progId="Visio.Drawing.6">
                  <p:embed/>
                </p:oleObj>
              </mc:Choice>
              <mc:Fallback>
                <p:oleObj name="VISIO" r:id="rId8" imgW="2401824" imgH="1491996" progId="Visio.Drawing.6">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40800" y="2667000"/>
                        <a:ext cx="2946400"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pic>
        <p:nvPicPr>
          <p:cNvPr id="19464" name="Picture 20" descr="cro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66200" y="3851276"/>
            <a:ext cx="2889251" cy="11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5781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Business Intelligence</a:t>
            </a:r>
            <a:endParaRPr lang="en-IE" dirty="0"/>
          </a:p>
        </p:txBody>
      </p:sp>
      <p:sp>
        <p:nvSpPr>
          <p:cNvPr id="3" name="Content Placeholder 2"/>
          <p:cNvSpPr>
            <a:spLocks noGrp="1"/>
          </p:cNvSpPr>
          <p:nvPr>
            <p:ph idx="1"/>
          </p:nvPr>
        </p:nvSpPr>
        <p:spPr>
          <a:xfrm>
            <a:off x="299673" y="2675467"/>
            <a:ext cx="11644384" cy="3450696"/>
          </a:xfrm>
        </p:spPr>
        <p:txBody>
          <a:bodyPr>
            <a:normAutofit/>
          </a:bodyPr>
          <a:lstStyle/>
          <a:p>
            <a:pPr marL="0" indent="0" algn="ctr">
              <a:buNone/>
            </a:pPr>
            <a:r>
              <a:rPr lang="en-IE" sz="3400" dirty="0" smtClean="0"/>
              <a:t>The collective </a:t>
            </a:r>
            <a:r>
              <a:rPr lang="en-IE" sz="3400" dirty="0" smtClean="0"/>
              <a:t>information – about your customers, your competitors, your business partners, your competitive environment and your own internal operations that gives you the ability to make effective, important and often strategic business decisions.</a:t>
            </a:r>
            <a:endParaRPr lang="en-IE" sz="3400" dirty="0"/>
          </a:p>
        </p:txBody>
      </p:sp>
    </p:spTree>
    <p:extLst>
      <p:ext uri="{BB962C8B-B14F-4D97-AF65-F5344CB8AC3E}">
        <p14:creationId xmlns:p14="http://schemas.microsoft.com/office/powerpoint/2010/main" val="142365412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410" name="Rectangle 2"/>
          <p:cNvSpPr>
            <a:spLocks noGrp="1" noChangeArrowheads="1"/>
          </p:cNvSpPr>
          <p:nvPr>
            <p:ph type="title"/>
          </p:nvPr>
        </p:nvSpPr>
        <p:spPr>
          <a:xfrm>
            <a:off x="304800" y="228600"/>
            <a:ext cx="11684000" cy="508000"/>
          </a:xfrm>
        </p:spPr>
        <p:txBody>
          <a:bodyPr lIns="0" rIns="0" rtlCol="0">
            <a:noAutofit/>
          </a:bodyPr>
          <a:lstStyle/>
          <a:p>
            <a:pPr eaLnBrk="1" fontAlgn="auto" hangingPunct="1">
              <a:spcAft>
                <a:spcPts val="0"/>
              </a:spcAft>
              <a:defRPr/>
            </a:pPr>
            <a:r>
              <a:rPr lang="en-US" altLang="en-US" sz="4000" dirty="0" smtClean="0">
                <a:solidFill>
                  <a:srgbClr val="CC0000"/>
                </a:solidFill>
                <a:ea typeface="MS Mincho" pitchFamily="49" charset="-128"/>
                <a:cs typeface="+mj-cs"/>
              </a:rPr>
              <a:t>Mining Large Data Sets - Motivation</a:t>
            </a:r>
          </a:p>
        </p:txBody>
      </p:sp>
      <p:sp>
        <p:nvSpPr>
          <p:cNvPr id="21506" name="Rectangle 3"/>
          <p:cNvSpPr>
            <a:spLocks noGrp="1" noChangeArrowheads="1"/>
          </p:cNvSpPr>
          <p:nvPr>
            <p:ph idx="1"/>
          </p:nvPr>
        </p:nvSpPr>
        <p:spPr>
          <a:xfrm>
            <a:off x="1117600" y="1803933"/>
            <a:ext cx="9956800" cy="4217552"/>
          </a:xfrm>
        </p:spPr>
        <p:txBody>
          <a:bodyPr>
            <a:normAutofit/>
          </a:bodyPr>
          <a:lstStyle/>
          <a:p>
            <a:pPr marL="0" indent="0" eaLnBrk="1" hangingPunct="1">
              <a:lnSpc>
                <a:spcPct val="90000"/>
              </a:lnSpc>
              <a:buNone/>
            </a:pPr>
            <a:endParaRPr lang="en-US" sz="3000" b="1" dirty="0">
              <a:solidFill>
                <a:srgbClr val="000000"/>
              </a:solidFill>
              <a:latin typeface="Calibri" charset="0"/>
              <a:cs typeface="Times New Roman" charset="0"/>
            </a:endParaRPr>
          </a:p>
          <a:p>
            <a:pPr marL="284163" indent="-284163" eaLnBrk="1" hangingPunct="1">
              <a:lnSpc>
                <a:spcPct val="90000"/>
              </a:lnSpc>
            </a:pPr>
            <a:r>
              <a:rPr lang="en-US" sz="3000" b="1" dirty="0" smtClean="0">
                <a:solidFill>
                  <a:srgbClr val="000000"/>
                </a:solidFill>
                <a:latin typeface="Calibri" charset="0"/>
                <a:cs typeface="Times New Roman" charset="0"/>
              </a:rPr>
              <a:t>There </a:t>
            </a:r>
            <a:r>
              <a:rPr lang="en-US" sz="3000" b="1" dirty="0">
                <a:solidFill>
                  <a:srgbClr val="000000"/>
                </a:solidFill>
                <a:latin typeface="Calibri" charset="0"/>
                <a:cs typeface="Times New Roman" charset="0"/>
              </a:rPr>
              <a:t>is often information </a:t>
            </a:r>
            <a:r>
              <a:rPr lang="en-US" sz="3000" b="1" dirty="0">
                <a:solidFill>
                  <a:srgbClr val="000000"/>
                </a:solidFill>
                <a:latin typeface="Tahoma" charset="0"/>
                <a:cs typeface="Times New Roman" charset="0"/>
              </a:rPr>
              <a:t>“</a:t>
            </a:r>
            <a:r>
              <a:rPr lang="en-US" altLang="ja-JP" sz="3000" b="1" dirty="0">
                <a:solidFill>
                  <a:srgbClr val="000000"/>
                </a:solidFill>
                <a:latin typeface="Calibri" charset="0"/>
                <a:cs typeface="Times New Roman" charset="0"/>
              </a:rPr>
              <a:t>hidden</a:t>
            </a:r>
            <a:r>
              <a:rPr lang="en-US" sz="3000" b="1" dirty="0">
                <a:solidFill>
                  <a:srgbClr val="000000"/>
                </a:solidFill>
                <a:latin typeface="Tahoma" charset="0"/>
                <a:cs typeface="Times New Roman" charset="0"/>
              </a:rPr>
              <a:t>”</a:t>
            </a:r>
            <a:r>
              <a:rPr lang="en-US" altLang="ja-JP" sz="3000" b="1" dirty="0">
                <a:solidFill>
                  <a:srgbClr val="000000"/>
                </a:solidFill>
                <a:latin typeface="Calibri" charset="0"/>
                <a:cs typeface="Times New Roman" charset="0"/>
              </a:rPr>
              <a:t> in the data that is </a:t>
            </a:r>
            <a:br>
              <a:rPr lang="en-US" altLang="ja-JP" sz="3000" b="1" dirty="0">
                <a:solidFill>
                  <a:srgbClr val="000000"/>
                </a:solidFill>
                <a:latin typeface="Calibri" charset="0"/>
                <a:cs typeface="Times New Roman" charset="0"/>
              </a:rPr>
            </a:br>
            <a:r>
              <a:rPr lang="en-US" altLang="ja-JP" sz="3000" b="1" dirty="0">
                <a:solidFill>
                  <a:srgbClr val="000000"/>
                </a:solidFill>
                <a:latin typeface="Calibri" charset="0"/>
                <a:cs typeface="Times New Roman" charset="0"/>
              </a:rPr>
              <a:t>not readily evident</a:t>
            </a:r>
          </a:p>
          <a:p>
            <a:pPr marL="284163" indent="-284163" eaLnBrk="1" hangingPunct="1">
              <a:lnSpc>
                <a:spcPct val="90000"/>
              </a:lnSpc>
            </a:pPr>
            <a:r>
              <a:rPr lang="en-US" sz="3000" b="1" dirty="0">
                <a:solidFill>
                  <a:srgbClr val="000000"/>
                </a:solidFill>
                <a:latin typeface="Calibri" charset="0"/>
                <a:cs typeface="Times New Roman" charset="0"/>
              </a:rPr>
              <a:t>Human analysts may take weeks to discover useful information</a:t>
            </a:r>
          </a:p>
          <a:p>
            <a:pPr marL="284163" indent="-284163" eaLnBrk="1" hangingPunct="1">
              <a:lnSpc>
                <a:spcPct val="90000"/>
              </a:lnSpc>
            </a:pPr>
            <a:r>
              <a:rPr lang="en-US" sz="3000" b="1" dirty="0">
                <a:solidFill>
                  <a:srgbClr val="000000"/>
                </a:solidFill>
                <a:latin typeface="Calibri" charset="0"/>
                <a:cs typeface="Times New Roman" charset="0"/>
              </a:rPr>
              <a:t>Much of the data is never analyzed at all</a:t>
            </a:r>
          </a:p>
        </p:txBody>
      </p:sp>
    </p:spTree>
    <p:extLst>
      <p:ext uri="{BB962C8B-B14F-4D97-AF65-F5344CB8AC3E}">
        <p14:creationId xmlns:p14="http://schemas.microsoft.com/office/powerpoint/2010/main" val="15615611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l="5333" b="2116"/>
          <a:stretch>
            <a:fillRect/>
          </a:stretch>
        </p:blipFill>
        <p:spPr bwMode="auto">
          <a:xfrm>
            <a:off x="4673600" y="2971801"/>
            <a:ext cx="7315200" cy="323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49219" name="Rectangle 3"/>
          <p:cNvSpPr>
            <a:spLocks noGrp="1" noChangeArrowheads="1"/>
          </p:cNvSpPr>
          <p:nvPr>
            <p:ph type="title"/>
          </p:nvPr>
        </p:nvSpPr>
        <p:spPr>
          <a:xfrm>
            <a:off x="270934" y="228600"/>
            <a:ext cx="11040533" cy="533400"/>
          </a:xfrm>
        </p:spPr>
        <p:txBody>
          <a:bodyPr rtlCol="0">
            <a:normAutofit fontScale="90000"/>
          </a:bodyPr>
          <a:lstStyle/>
          <a:p>
            <a:pPr eaLnBrk="1" fontAlgn="auto" hangingPunct="1">
              <a:spcAft>
                <a:spcPts val="0"/>
              </a:spcAft>
              <a:defRPr/>
            </a:pPr>
            <a:r>
              <a:rPr lang="en-US" altLang="en-US" smtClean="0">
                <a:ea typeface="+mj-ea"/>
                <a:cs typeface="+mj-cs"/>
              </a:rPr>
              <a:t>What is Data Mining?</a:t>
            </a:r>
          </a:p>
        </p:txBody>
      </p:sp>
      <p:sp>
        <p:nvSpPr>
          <p:cNvPr id="22531" name="Rectangle 4"/>
          <p:cNvSpPr>
            <a:spLocks noGrp="1" noChangeArrowheads="1"/>
          </p:cNvSpPr>
          <p:nvPr>
            <p:ph idx="1"/>
          </p:nvPr>
        </p:nvSpPr>
        <p:spPr>
          <a:xfrm>
            <a:off x="194734" y="2089313"/>
            <a:ext cx="11192933" cy="5029200"/>
          </a:xfrm>
        </p:spPr>
        <p:txBody>
          <a:bodyPr/>
          <a:lstStyle/>
          <a:p>
            <a:pPr marL="285750" indent="-285750" eaLnBrk="1" hangingPunct="1">
              <a:lnSpc>
                <a:spcPct val="95000"/>
              </a:lnSpc>
            </a:pPr>
            <a:r>
              <a:rPr lang="en-US" b="1" dirty="0">
                <a:latin typeface="Calibri" charset="0"/>
              </a:rPr>
              <a:t>Many Definitions</a:t>
            </a:r>
          </a:p>
          <a:p>
            <a:pPr lvl="1" eaLnBrk="1" hangingPunct="1">
              <a:lnSpc>
                <a:spcPct val="95000"/>
              </a:lnSpc>
            </a:pPr>
            <a:r>
              <a:rPr lang="en-US" sz="2400" b="1" dirty="0">
                <a:latin typeface="Calibri" charset="0"/>
              </a:rPr>
              <a:t>Non-trivial extraction of implicit, previously unknown and potentially useful information from data</a:t>
            </a:r>
          </a:p>
          <a:p>
            <a:pPr lvl="1" eaLnBrk="1" hangingPunct="1">
              <a:lnSpc>
                <a:spcPct val="95000"/>
              </a:lnSpc>
            </a:pPr>
            <a:r>
              <a:rPr lang="en-US" sz="2400" b="1" dirty="0">
                <a:latin typeface="Calibri" charset="0"/>
              </a:rPr>
              <a:t>Exploration &amp; analysis, by automatic or </a:t>
            </a:r>
            <a:br>
              <a:rPr lang="en-US" sz="2400" b="1" dirty="0">
                <a:latin typeface="Calibri" charset="0"/>
              </a:rPr>
            </a:br>
            <a:r>
              <a:rPr lang="en-US" sz="2400" b="1" dirty="0">
                <a:latin typeface="Calibri" charset="0"/>
              </a:rPr>
              <a:t>semi-automatic means, of </a:t>
            </a:r>
            <a:br>
              <a:rPr lang="en-US" sz="2400" b="1" dirty="0">
                <a:latin typeface="Calibri" charset="0"/>
              </a:rPr>
            </a:br>
            <a:r>
              <a:rPr lang="en-US" sz="2400" b="1" dirty="0">
                <a:latin typeface="Calibri" charset="0"/>
              </a:rPr>
              <a:t>large quantities of data </a:t>
            </a:r>
            <a:br>
              <a:rPr lang="en-US" sz="2400" b="1" dirty="0">
                <a:latin typeface="Calibri" charset="0"/>
              </a:rPr>
            </a:br>
            <a:r>
              <a:rPr lang="en-US" sz="2400" b="1" dirty="0">
                <a:latin typeface="Calibri" charset="0"/>
              </a:rPr>
              <a:t>in order to discover </a:t>
            </a:r>
            <a:br>
              <a:rPr lang="en-US" sz="2400" b="1" dirty="0">
                <a:latin typeface="Calibri" charset="0"/>
              </a:rPr>
            </a:br>
            <a:r>
              <a:rPr lang="en-US" sz="2400" b="1" dirty="0">
                <a:latin typeface="Calibri" charset="0"/>
              </a:rPr>
              <a:t>meaningful patterns </a:t>
            </a:r>
            <a:br>
              <a:rPr lang="en-US" sz="2400" b="1" dirty="0">
                <a:latin typeface="Calibri" charset="0"/>
              </a:rPr>
            </a:br>
            <a:endParaRPr lang="en-US" sz="2400" b="1" dirty="0">
              <a:latin typeface="Calibri" charset="0"/>
            </a:endParaRPr>
          </a:p>
        </p:txBody>
      </p:sp>
    </p:spTree>
    <p:extLst>
      <p:ext uri="{BB962C8B-B14F-4D97-AF65-F5344CB8AC3E}">
        <p14:creationId xmlns:p14="http://schemas.microsoft.com/office/powerpoint/2010/main" val="35618413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p:txBody>
          <a:bodyPr/>
          <a:lstStyle/>
          <a:p>
            <a:pPr eaLnBrk="1" hangingPunct="1"/>
            <a:r>
              <a:rPr lang="en-IE">
                <a:latin typeface="Calibri" charset="0"/>
              </a:rPr>
              <a:t>What is Data Mining</a:t>
            </a:r>
          </a:p>
        </p:txBody>
      </p:sp>
      <p:sp>
        <p:nvSpPr>
          <p:cNvPr id="24578" name="Content Placeholder 2"/>
          <p:cNvSpPr>
            <a:spLocks noGrp="1"/>
          </p:cNvSpPr>
          <p:nvPr>
            <p:ph idx="1"/>
          </p:nvPr>
        </p:nvSpPr>
        <p:spPr>
          <a:xfrm>
            <a:off x="609600" y="2365871"/>
            <a:ext cx="10972800" cy="4525963"/>
          </a:xfrm>
        </p:spPr>
        <p:txBody>
          <a:bodyPr/>
          <a:lstStyle/>
          <a:p>
            <a:pPr eaLnBrk="1" hangingPunct="1">
              <a:lnSpc>
                <a:spcPct val="90000"/>
              </a:lnSpc>
            </a:pPr>
            <a:r>
              <a:rPr lang="en-IE" sz="2700" dirty="0">
                <a:latin typeface="Calibri" charset="0"/>
              </a:rPr>
              <a:t>“An analytic process designed to explore data (usually large amounts of data - typically business or market related - also known as "big data") in search of consistent patterns and/or systematic relationships between variables, and then to validate the findings by applying the detected patterns to new subsets of data”. </a:t>
            </a:r>
          </a:p>
          <a:p>
            <a:pPr eaLnBrk="1" hangingPunct="1">
              <a:lnSpc>
                <a:spcPct val="90000"/>
              </a:lnSpc>
            </a:pPr>
            <a:r>
              <a:rPr lang="en-IE" sz="2700" dirty="0">
                <a:latin typeface="Calibri" charset="0"/>
              </a:rPr>
              <a:t>The process of data mining consists of three stages: </a:t>
            </a:r>
          </a:p>
          <a:p>
            <a:pPr lvl="1" eaLnBrk="1" hangingPunct="1">
              <a:lnSpc>
                <a:spcPct val="90000"/>
              </a:lnSpc>
            </a:pPr>
            <a:r>
              <a:rPr lang="en-IE" sz="2400" dirty="0">
                <a:latin typeface="Calibri" charset="0"/>
              </a:rPr>
              <a:t>Pre-processing</a:t>
            </a:r>
          </a:p>
          <a:p>
            <a:pPr lvl="1" eaLnBrk="1" hangingPunct="1">
              <a:lnSpc>
                <a:spcPct val="90000"/>
              </a:lnSpc>
            </a:pPr>
            <a:r>
              <a:rPr lang="en-IE" sz="2400" dirty="0">
                <a:latin typeface="Calibri" charset="0"/>
              </a:rPr>
              <a:t>model building or pattern identification </a:t>
            </a:r>
          </a:p>
          <a:p>
            <a:pPr lvl="1" eaLnBrk="1" hangingPunct="1">
              <a:lnSpc>
                <a:spcPct val="90000"/>
              </a:lnSpc>
            </a:pPr>
            <a:r>
              <a:rPr lang="en-IE" sz="2400" b="1" dirty="0">
                <a:latin typeface="Calibri" charset="0"/>
              </a:rPr>
              <a:t>deployment</a:t>
            </a:r>
            <a:r>
              <a:rPr lang="en-IE" sz="2400" dirty="0">
                <a:latin typeface="Calibri" charset="0"/>
              </a:rPr>
              <a:t> (i.e., the application of the model to new data in order to generate predictions).</a:t>
            </a:r>
          </a:p>
        </p:txBody>
      </p:sp>
    </p:spTree>
    <p:extLst>
      <p:ext uri="{BB962C8B-B14F-4D97-AF65-F5344CB8AC3E}">
        <p14:creationId xmlns:p14="http://schemas.microsoft.com/office/powerpoint/2010/main" val="30508873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6" name="Rectangle 2"/>
          <p:cNvSpPr>
            <a:spLocks noGrp="1" noChangeArrowheads="1"/>
          </p:cNvSpPr>
          <p:nvPr>
            <p:ph type="title"/>
          </p:nvPr>
        </p:nvSpPr>
        <p:spPr>
          <a:xfrm>
            <a:off x="304800" y="256842"/>
            <a:ext cx="11446933" cy="685800"/>
          </a:xfrm>
        </p:spPr>
        <p:txBody>
          <a:bodyPr rtlCol="0">
            <a:normAutofit fontScale="90000"/>
          </a:bodyPr>
          <a:lstStyle/>
          <a:p>
            <a:pPr eaLnBrk="1" fontAlgn="auto" hangingPunct="1">
              <a:spcAft>
                <a:spcPts val="0"/>
              </a:spcAft>
              <a:defRPr/>
            </a:pPr>
            <a:r>
              <a:rPr lang="en-US" altLang="en-US" dirty="0" smtClean="0">
                <a:ea typeface="+mj-ea"/>
                <a:cs typeface="+mj-cs"/>
              </a:rPr>
              <a:t>What is (not) Data Mining?</a:t>
            </a:r>
          </a:p>
        </p:txBody>
      </p:sp>
      <p:sp>
        <p:nvSpPr>
          <p:cNvPr id="8195" name="Text Box 6"/>
          <p:cNvSpPr txBox="1">
            <a:spLocks noChangeArrowheads="1"/>
          </p:cNvSpPr>
          <p:nvPr/>
        </p:nvSpPr>
        <p:spPr bwMode="auto">
          <a:xfrm>
            <a:off x="5283200" y="2403546"/>
            <a:ext cx="6705600" cy="419243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rIns="0">
            <a:spAutoFit/>
          </a:bodyPr>
          <a:lstStyle>
            <a:lvl1pPr>
              <a:defRPr sz="1400" b="1">
                <a:solidFill>
                  <a:schemeClr val="tx1"/>
                </a:solidFill>
                <a:latin typeface="Arial" charset="0"/>
                <a:ea typeface="ＭＳ Ｐゴシック" charset="0"/>
              </a:defRPr>
            </a:lvl1pPr>
            <a:lvl2pPr>
              <a:defRPr sz="1400" b="1">
                <a:solidFill>
                  <a:schemeClr val="tx1"/>
                </a:solidFill>
                <a:latin typeface="Arial" charset="0"/>
                <a:ea typeface="ＭＳ Ｐゴシック" charset="0"/>
              </a:defRPr>
            </a:lvl2pPr>
            <a:lvl3pPr marL="1143000" indent="-228600">
              <a:defRPr sz="1400" b="1">
                <a:solidFill>
                  <a:schemeClr val="tx1"/>
                </a:solidFill>
                <a:latin typeface="Arial" charset="0"/>
                <a:ea typeface="ＭＳ Ｐゴシック" charset="0"/>
              </a:defRPr>
            </a:lvl3pPr>
            <a:lvl4pPr marL="1600200" indent="-228600">
              <a:defRPr sz="1400" b="1">
                <a:solidFill>
                  <a:schemeClr val="tx1"/>
                </a:solidFill>
                <a:latin typeface="Arial" charset="0"/>
                <a:ea typeface="ＭＳ Ｐゴシック" charset="0"/>
              </a:defRPr>
            </a:lvl4pPr>
            <a:lvl5pPr marL="2057400" indent="-228600">
              <a:defRPr sz="1400" b="1">
                <a:solidFill>
                  <a:schemeClr val="tx1"/>
                </a:solidFill>
                <a:latin typeface="Arial" charset="0"/>
                <a:ea typeface="ＭＳ Ｐゴシック" charset="0"/>
              </a:defRPr>
            </a:lvl5pPr>
            <a:lvl6pPr marL="2514600" indent="-228600" eaLnBrk="0" fontAlgn="base" hangingPunct="0">
              <a:spcBef>
                <a:spcPct val="0"/>
              </a:spcBef>
              <a:spcAft>
                <a:spcPct val="0"/>
              </a:spcAft>
              <a:defRPr sz="1400" b="1">
                <a:solidFill>
                  <a:schemeClr val="tx1"/>
                </a:solidFill>
                <a:latin typeface="Arial" charset="0"/>
                <a:ea typeface="ＭＳ Ｐゴシック" charset="0"/>
              </a:defRPr>
            </a:lvl6pPr>
            <a:lvl7pPr marL="2971800" indent="-228600" eaLnBrk="0" fontAlgn="base" hangingPunct="0">
              <a:spcBef>
                <a:spcPct val="0"/>
              </a:spcBef>
              <a:spcAft>
                <a:spcPct val="0"/>
              </a:spcAft>
              <a:defRPr sz="1400" b="1">
                <a:solidFill>
                  <a:schemeClr val="tx1"/>
                </a:solidFill>
                <a:latin typeface="Arial" charset="0"/>
                <a:ea typeface="ＭＳ Ｐゴシック" charset="0"/>
              </a:defRPr>
            </a:lvl7pPr>
            <a:lvl8pPr marL="3429000" indent="-228600" eaLnBrk="0" fontAlgn="base" hangingPunct="0">
              <a:spcBef>
                <a:spcPct val="0"/>
              </a:spcBef>
              <a:spcAft>
                <a:spcPct val="0"/>
              </a:spcAft>
              <a:defRPr sz="1400" b="1">
                <a:solidFill>
                  <a:schemeClr val="tx1"/>
                </a:solidFill>
                <a:latin typeface="Arial" charset="0"/>
                <a:ea typeface="ＭＳ Ｐゴシック" charset="0"/>
              </a:defRPr>
            </a:lvl8pPr>
            <a:lvl9pPr marL="3886200" indent="-228600" eaLnBrk="0" fontAlgn="base" hangingPunct="0">
              <a:spcBef>
                <a:spcPct val="0"/>
              </a:spcBef>
              <a:spcAft>
                <a:spcPct val="0"/>
              </a:spcAft>
              <a:defRPr sz="1400" b="1">
                <a:solidFill>
                  <a:schemeClr val="tx1"/>
                </a:solidFill>
                <a:latin typeface="Arial" charset="0"/>
                <a:ea typeface="ＭＳ Ｐゴシック" charset="0"/>
              </a:defRPr>
            </a:lvl9pPr>
          </a:lstStyle>
          <a:p>
            <a:pPr>
              <a:lnSpc>
                <a:spcPct val="95000"/>
              </a:lnSpc>
              <a:spcBef>
                <a:spcPct val="20000"/>
              </a:spcBef>
              <a:spcAft>
                <a:spcPts val="400"/>
              </a:spcAft>
              <a:buClr>
                <a:srgbClr val="0C7B9C"/>
              </a:buClr>
              <a:buSzPct val="75000"/>
              <a:buFont typeface="Monotype Sorts" charset="0"/>
              <a:buChar char="l"/>
              <a:defRPr/>
            </a:pPr>
            <a:r>
              <a:rPr lang="en-US" sz="2800" smtClean="0">
                <a:cs typeface="+mn-cs"/>
              </a:rPr>
              <a:t> What is Data Mining?</a:t>
            </a:r>
          </a:p>
          <a:p>
            <a:pPr lvl="1">
              <a:lnSpc>
                <a:spcPct val="95000"/>
              </a:lnSpc>
              <a:spcBef>
                <a:spcPct val="20000"/>
              </a:spcBef>
              <a:spcAft>
                <a:spcPts val="400"/>
              </a:spcAft>
              <a:buClr>
                <a:srgbClr val="0C7B9C"/>
              </a:buClr>
              <a:buSzPct val="100000"/>
              <a:buFont typeface="Arial" charset="0"/>
              <a:buNone/>
              <a:defRPr/>
            </a:pPr>
            <a:r>
              <a:rPr lang="en-US" sz="2800" b="0" smtClean="0">
                <a:cs typeface="+mn-cs"/>
              </a:rPr>
              <a:t> </a:t>
            </a:r>
          </a:p>
          <a:p>
            <a:pPr lvl="1">
              <a:lnSpc>
                <a:spcPct val="95000"/>
              </a:lnSpc>
              <a:spcBef>
                <a:spcPct val="20000"/>
              </a:spcBef>
              <a:spcAft>
                <a:spcPts val="400"/>
              </a:spcAft>
              <a:buClr>
                <a:srgbClr val="0C7B9C"/>
              </a:buClr>
              <a:buSzPct val="100000"/>
              <a:buFont typeface="Arial" charset="0"/>
              <a:buChar char="–"/>
              <a:defRPr/>
            </a:pPr>
            <a:r>
              <a:rPr lang="en-US" sz="2800" b="0" smtClean="0">
                <a:cs typeface="+mn-cs"/>
              </a:rPr>
              <a:t> Certain names are more prevalent in certain US locations (O’Brien, O’Rurke, O’Reilly… in Boston area)</a:t>
            </a:r>
          </a:p>
          <a:p>
            <a:pPr lvl="1">
              <a:lnSpc>
                <a:spcPct val="95000"/>
              </a:lnSpc>
              <a:spcBef>
                <a:spcPct val="20000"/>
              </a:spcBef>
              <a:spcAft>
                <a:spcPts val="400"/>
              </a:spcAft>
              <a:buClr>
                <a:srgbClr val="0C7B9C"/>
              </a:buClr>
              <a:buSzPct val="100000"/>
              <a:buFont typeface="Arial" charset="0"/>
              <a:buChar char="–"/>
              <a:defRPr/>
            </a:pPr>
            <a:r>
              <a:rPr lang="en-US" sz="2800" b="0" smtClean="0">
                <a:cs typeface="+mn-cs"/>
              </a:rPr>
              <a:t> Group together similar documents returned by search engine according to their context (e.g. Amazon rainforest, Amazon.com,)</a:t>
            </a:r>
          </a:p>
        </p:txBody>
      </p:sp>
      <p:sp>
        <p:nvSpPr>
          <p:cNvPr id="8196" name="Text Box 7"/>
          <p:cNvSpPr txBox="1">
            <a:spLocks noChangeArrowheads="1"/>
          </p:cNvSpPr>
          <p:nvPr/>
        </p:nvSpPr>
        <p:spPr bwMode="auto">
          <a:xfrm>
            <a:off x="406400" y="1816930"/>
            <a:ext cx="4572000" cy="464947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400" b="1">
                <a:solidFill>
                  <a:schemeClr val="tx1"/>
                </a:solidFill>
                <a:latin typeface="Arial" charset="0"/>
                <a:ea typeface="ＭＳ Ｐゴシック" charset="0"/>
              </a:defRPr>
            </a:lvl1pPr>
            <a:lvl2pPr>
              <a:defRPr sz="1400" b="1">
                <a:solidFill>
                  <a:schemeClr val="tx1"/>
                </a:solidFill>
                <a:latin typeface="Arial" charset="0"/>
                <a:ea typeface="ＭＳ Ｐゴシック" charset="0"/>
              </a:defRPr>
            </a:lvl2pPr>
            <a:lvl3pPr marL="1143000" indent="-228600">
              <a:defRPr sz="1400" b="1">
                <a:solidFill>
                  <a:schemeClr val="tx1"/>
                </a:solidFill>
                <a:latin typeface="Arial" charset="0"/>
                <a:ea typeface="ＭＳ Ｐゴシック" charset="0"/>
              </a:defRPr>
            </a:lvl3pPr>
            <a:lvl4pPr marL="1600200" indent="-228600">
              <a:defRPr sz="1400" b="1">
                <a:solidFill>
                  <a:schemeClr val="tx1"/>
                </a:solidFill>
                <a:latin typeface="Arial" charset="0"/>
                <a:ea typeface="ＭＳ Ｐゴシック" charset="0"/>
              </a:defRPr>
            </a:lvl4pPr>
            <a:lvl5pPr marL="2057400" indent="-228600">
              <a:defRPr sz="1400" b="1">
                <a:solidFill>
                  <a:schemeClr val="tx1"/>
                </a:solidFill>
                <a:latin typeface="Arial" charset="0"/>
                <a:ea typeface="ＭＳ Ｐゴシック" charset="0"/>
              </a:defRPr>
            </a:lvl5pPr>
            <a:lvl6pPr marL="2514600" indent="-228600" eaLnBrk="0" fontAlgn="base" hangingPunct="0">
              <a:spcBef>
                <a:spcPct val="0"/>
              </a:spcBef>
              <a:spcAft>
                <a:spcPct val="0"/>
              </a:spcAft>
              <a:defRPr sz="1400" b="1">
                <a:solidFill>
                  <a:schemeClr val="tx1"/>
                </a:solidFill>
                <a:latin typeface="Arial" charset="0"/>
                <a:ea typeface="ＭＳ Ｐゴシック" charset="0"/>
              </a:defRPr>
            </a:lvl6pPr>
            <a:lvl7pPr marL="2971800" indent="-228600" eaLnBrk="0" fontAlgn="base" hangingPunct="0">
              <a:spcBef>
                <a:spcPct val="0"/>
              </a:spcBef>
              <a:spcAft>
                <a:spcPct val="0"/>
              </a:spcAft>
              <a:defRPr sz="1400" b="1">
                <a:solidFill>
                  <a:schemeClr val="tx1"/>
                </a:solidFill>
                <a:latin typeface="Arial" charset="0"/>
                <a:ea typeface="ＭＳ Ｐゴシック" charset="0"/>
              </a:defRPr>
            </a:lvl7pPr>
            <a:lvl8pPr marL="3429000" indent="-228600" eaLnBrk="0" fontAlgn="base" hangingPunct="0">
              <a:spcBef>
                <a:spcPct val="0"/>
              </a:spcBef>
              <a:spcAft>
                <a:spcPct val="0"/>
              </a:spcAft>
              <a:defRPr sz="1400" b="1">
                <a:solidFill>
                  <a:schemeClr val="tx1"/>
                </a:solidFill>
                <a:latin typeface="Arial" charset="0"/>
                <a:ea typeface="ＭＳ Ｐゴシック" charset="0"/>
              </a:defRPr>
            </a:lvl8pPr>
            <a:lvl9pPr marL="3886200" indent="-228600" eaLnBrk="0" fontAlgn="base" hangingPunct="0">
              <a:spcBef>
                <a:spcPct val="0"/>
              </a:spcBef>
              <a:spcAft>
                <a:spcPct val="0"/>
              </a:spcAft>
              <a:defRPr sz="1400" b="1">
                <a:solidFill>
                  <a:schemeClr val="tx1"/>
                </a:solidFill>
                <a:latin typeface="Arial" charset="0"/>
                <a:ea typeface="ＭＳ Ｐゴシック" charset="0"/>
              </a:defRPr>
            </a:lvl9pPr>
          </a:lstStyle>
          <a:p>
            <a:pPr>
              <a:lnSpc>
                <a:spcPct val="95000"/>
              </a:lnSpc>
              <a:spcBef>
                <a:spcPct val="20000"/>
              </a:spcBef>
              <a:spcAft>
                <a:spcPts val="400"/>
              </a:spcAft>
              <a:buClr>
                <a:srgbClr val="0C7B9C"/>
              </a:buClr>
              <a:buSzPct val="75000"/>
              <a:buFont typeface="Monotype Sorts" charset="0"/>
              <a:buChar char="l"/>
              <a:defRPr/>
            </a:pPr>
            <a:r>
              <a:rPr lang="en-US" sz="2800" smtClean="0">
                <a:cs typeface="+mn-cs"/>
              </a:rPr>
              <a:t> What is not Data Mining?</a:t>
            </a:r>
          </a:p>
          <a:p>
            <a:pPr lvl="1">
              <a:lnSpc>
                <a:spcPct val="95000"/>
              </a:lnSpc>
              <a:spcBef>
                <a:spcPct val="60000"/>
              </a:spcBef>
              <a:spcAft>
                <a:spcPts val="400"/>
              </a:spcAft>
              <a:buClr>
                <a:srgbClr val="0C7B9C"/>
              </a:buClr>
              <a:buSzPct val="100000"/>
              <a:buFont typeface="Arial" charset="0"/>
              <a:buChar char="–"/>
              <a:defRPr/>
            </a:pPr>
            <a:r>
              <a:rPr lang="en-US" sz="2800" b="0" smtClean="0">
                <a:cs typeface="+mn-cs"/>
              </a:rPr>
              <a:t> Look up phone number in phone directory</a:t>
            </a:r>
          </a:p>
          <a:p>
            <a:pPr lvl="1">
              <a:lnSpc>
                <a:spcPct val="95000"/>
              </a:lnSpc>
              <a:spcBef>
                <a:spcPct val="20000"/>
              </a:spcBef>
              <a:spcAft>
                <a:spcPts val="400"/>
              </a:spcAft>
              <a:buClr>
                <a:srgbClr val="0C7B9C"/>
              </a:buClr>
              <a:buSzPct val="100000"/>
              <a:buFont typeface="Arial" charset="0"/>
              <a:buNone/>
              <a:defRPr/>
            </a:pPr>
            <a:r>
              <a:rPr lang="en-US" sz="2800" b="0" smtClean="0">
                <a:cs typeface="+mn-cs"/>
              </a:rPr>
              <a:t> </a:t>
            </a:r>
          </a:p>
          <a:p>
            <a:pPr lvl="1">
              <a:lnSpc>
                <a:spcPct val="95000"/>
              </a:lnSpc>
              <a:spcAft>
                <a:spcPts val="400"/>
              </a:spcAft>
              <a:buClr>
                <a:srgbClr val="0C7B9C"/>
              </a:buClr>
              <a:buSzPct val="100000"/>
              <a:buFont typeface="Arial" charset="0"/>
              <a:buChar char="–"/>
              <a:defRPr/>
            </a:pPr>
            <a:r>
              <a:rPr lang="en-US" sz="2800" b="0" smtClean="0">
                <a:cs typeface="+mn-cs"/>
              </a:rPr>
              <a:t> Query a Web search engine for information about “Amazon”</a:t>
            </a:r>
          </a:p>
          <a:p>
            <a:pPr>
              <a:spcBef>
                <a:spcPct val="50000"/>
              </a:spcBef>
              <a:defRPr/>
            </a:pPr>
            <a:endParaRPr lang="en-US" smtClean="0">
              <a:cs typeface="+mn-cs"/>
            </a:endParaRPr>
          </a:p>
        </p:txBody>
      </p:sp>
    </p:spTree>
    <p:extLst>
      <p:ext uri="{BB962C8B-B14F-4D97-AF65-F5344CB8AC3E}">
        <p14:creationId xmlns:p14="http://schemas.microsoft.com/office/powerpoint/2010/main" val="36119239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7" name="Rectangle 5"/>
          <p:cNvSpPr>
            <a:spLocks noGrp="1" noChangeArrowheads="1"/>
          </p:cNvSpPr>
          <p:nvPr>
            <p:ph type="title"/>
          </p:nvPr>
        </p:nvSpPr>
        <p:spPr>
          <a:xfrm>
            <a:off x="406400" y="228600"/>
            <a:ext cx="11040533" cy="533400"/>
          </a:xfrm>
        </p:spPr>
        <p:txBody>
          <a:bodyPr lIns="0" rIns="0" rtlCol="0">
            <a:normAutofit fontScale="90000"/>
          </a:bodyPr>
          <a:lstStyle/>
          <a:p>
            <a:pPr eaLnBrk="1" fontAlgn="auto" hangingPunct="1">
              <a:spcAft>
                <a:spcPts val="0"/>
              </a:spcAft>
              <a:defRPr/>
            </a:pPr>
            <a:r>
              <a:rPr lang="en-US" altLang="en-US" smtClean="0">
                <a:ea typeface="+mj-ea"/>
                <a:cs typeface="+mj-cs"/>
              </a:rPr>
              <a:t>Origins of Data Mining</a:t>
            </a:r>
          </a:p>
        </p:txBody>
      </p:sp>
      <p:sp>
        <p:nvSpPr>
          <p:cNvPr id="27650" name="Rectangle 2"/>
          <p:cNvSpPr>
            <a:spLocks noGrp="1" noChangeArrowheads="1"/>
          </p:cNvSpPr>
          <p:nvPr>
            <p:ph idx="1"/>
          </p:nvPr>
        </p:nvSpPr>
        <p:spPr>
          <a:xfrm>
            <a:off x="203200" y="1869230"/>
            <a:ext cx="11785600" cy="4940812"/>
          </a:xfrm>
        </p:spPr>
        <p:txBody>
          <a:bodyPr/>
          <a:lstStyle/>
          <a:p>
            <a:pPr eaLnBrk="1" hangingPunct="1"/>
            <a:r>
              <a:rPr lang="en-US" b="1" dirty="0">
                <a:latin typeface="Calibri" charset="0"/>
              </a:rPr>
              <a:t>Draws ideas from machine learning/AI</a:t>
            </a:r>
            <a:r>
              <a:rPr lang="en-US" b="1" dirty="0" smtClean="0">
                <a:latin typeface="Calibri" charset="0"/>
              </a:rPr>
              <a:t>,</a:t>
            </a:r>
          </a:p>
          <a:p>
            <a:pPr marL="0" indent="0" eaLnBrk="1" hangingPunct="1">
              <a:buNone/>
            </a:pPr>
            <a:r>
              <a:rPr lang="en-US" b="1" dirty="0">
                <a:latin typeface="Calibri" charset="0"/>
              </a:rPr>
              <a:t>	</a:t>
            </a:r>
            <a:r>
              <a:rPr lang="en-US" b="1" dirty="0" smtClean="0">
                <a:latin typeface="Calibri" charset="0"/>
              </a:rPr>
              <a:t>pattern </a:t>
            </a:r>
            <a:r>
              <a:rPr lang="en-US" b="1" dirty="0">
                <a:latin typeface="Calibri" charset="0"/>
              </a:rPr>
              <a:t>recognition, statistics</a:t>
            </a:r>
            <a:r>
              <a:rPr lang="en-US" b="1" dirty="0" smtClean="0">
                <a:latin typeface="Calibri" charset="0"/>
              </a:rPr>
              <a:t>,</a:t>
            </a:r>
          </a:p>
          <a:p>
            <a:pPr marL="0" indent="0" eaLnBrk="1" hangingPunct="1">
              <a:buNone/>
            </a:pPr>
            <a:r>
              <a:rPr lang="en-US" b="1" dirty="0">
                <a:latin typeface="Calibri" charset="0"/>
              </a:rPr>
              <a:t>	</a:t>
            </a:r>
            <a:r>
              <a:rPr lang="en-US" b="1" dirty="0" smtClean="0">
                <a:latin typeface="Calibri" charset="0"/>
              </a:rPr>
              <a:t>and </a:t>
            </a:r>
            <a:r>
              <a:rPr lang="en-US" b="1" dirty="0">
                <a:latin typeface="Calibri" charset="0"/>
              </a:rPr>
              <a:t>database systems</a:t>
            </a:r>
          </a:p>
          <a:p>
            <a:pPr eaLnBrk="1" hangingPunct="1"/>
            <a:r>
              <a:rPr lang="en-US" b="1" dirty="0">
                <a:latin typeface="Calibri" charset="0"/>
              </a:rPr>
              <a:t>Traditional Techniques</a:t>
            </a:r>
            <a:br>
              <a:rPr lang="en-US" b="1" dirty="0">
                <a:latin typeface="Calibri" charset="0"/>
              </a:rPr>
            </a:br>
            <a:r>
              <a:rPr lang="en-US" b="1" dirty="0">
                <a:latin typeface="Calibri" charset="0"/>
              </a:rPr>
              <a:t>may be unsuitable due to </a:t>
            </a:r>
          </a:p>
          <a:p>
            <a:pPr lvl="1" eaLnBrk="1" hangingPunct="1"/>
            <a:r>
              <a:rPr lang="en-US" b="1" dirty="0">
                <a:latin typeface="Calibri" charset="0"/>
              </a:rPr>
              <a:t>Enormity of data</a:t>
            </a:r>
          </a:p>
          <a:p>
            <a:pPr lvl="1" eaLnBrk="1" hangingPunct="1"/>
            <a:r>
              <a:rPr lang="en-US" b="1" dirty="0">
                <a:latin typeface="Calibri" charset="0"/>
              </a:rPr>
              <a:t>High dimensionality </a:t>
            </a:r>
            <a:br>
              <a:rPr lang="en-US" b="1" dirty="0">
                <a:latin typeface="Calibri" charset="0"/>
              </a:rPr>
            </a:br>
            <a:r>
              <a:rPr lang="en-US" b="1" dirty="0">
                <a:latin typeface="Calibri" charset="0"/>
              </a:rPr>
              <a:t>of data</a:t>
            </a:r>
          </a:p>
          <a:p>
            <a:pPr lvl="1" eaLnBrk="1" hangingPunct="1"/>
            <a:r>
              <a:rPr lang="en-US" b="1" dirty="0">
                <a:latin typeface="Calibri" charset="0"/>
              </a:rPr>
              <a:t>Heterogeneous, </a:t>
            </a:r>
            <a:br>
              <a:rPr lang="en-US" b="1" dirty="0">
                <a:latin typeface="Calibri" charset="0"/>
              </a:rPr>
            </a:br>
            <a:r>
              <a:rPr lang="en-US" b="1" dirty="0">
                <a:latin typeface="Calibri" charset="0"/>
              </a:rPr>
              <a:t>distributed nature </a:t>
            </a:r>
            <a:br>
              <a:rPr lang="en-US" b="1" dirty="0">
                <a:latin typeface="Calibri" charset="0"/>
              </a:rPr>
            </a:br>
            <a:r>
              <a:rPr lang="en-US" b="1" dirty="0">
                <a:latin typeface="Calibri" charset="0"/>
              </a:rPr>
              <a:t>of data</a:t>
            </a:r>
          </a:p>
        </p:txBody>
      </p:sp>
      <p:sp>
        <p:nvSpPr>
          <p:cNvPr id="9220" name="Oval 3"/>
          <p:cNvSpPr>
            <a:spLocks noChangeArrowheads="1"/>
          </p:cNvSpPr>
          <p:nvPr/>
        </p:nvSpPr>
        <p:spPr bwMode="auto">
          <a:xfrm>
            <a:off x="7518400" y="3962400"/>
            <a:ext cx="2743200" cy="2108200"/>
          </a:xfrm>
          <a:prstGeom prst="ellipse">
            <a:avLst/>
          </a:prstGeom>
          <a:solidFill>
            <a:schemeClr val="accent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IE">
              <a:cs typeface="+mn-cs"/>
            </a:endParaRPr>
          </a:p>
        </p:txBody>
      </p:sp>
      <p:sp>
        <p:nvSpPr>
          <p:cNvPr id="9221" name="Oval 4"/>
          <p:cNvSpPr>
            <a:spLocks noChangeArrowheads="1"/>
          </p:cNvSpPr>
          <p:nvPr/>
        </p:nvSpPr>
        <p:spPr bwMode="auto">
          <a:xfrm>
            <a:off x="6604000" y="2286000"/>
            <a:ext cx="2743200" cy="2108200"/>
          </a:xfrm>
          <a:prstGeom prst="ellipse">
            <a:avLst/>
          </a:prstGeom>
          <a:solidFill>
            <a:srgbClr val="CC33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IE">
              <a:cs typeface="+mn-cs"/>
            </a:endParaRPr>
          </a:p>
        </p:txBody>
      </p:sp>
      <p:sp>
        <p:nvSpPr>
          <p:cNvPr id="9222" name="Oval 9"/>
          <p:cNvSpPr>
            <a:spLocks noChangeArrowheads="1"/>
          </p:cNvSpPr>
          <p:nvPr/>
        </p:nvSpPr>
        <p:spPr bwMode="auto">
          <a:xfrm>
            <a:off x="8839200" y="2362200"/>
            <a:ext cx="2743200" cy="2108200"/>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IE">
              <a:cs typeface="+mn-cs"/>
            </a:endParaRPr>
          </a:p>
        </p:txBody>
      </p:sp>
      <p:sp>
        <p:nvSpPr>
          <p:cNvPr id="9223" name="Text Box 10"/>
          <p:cNvSpPr txBox="1">
            <a:spLocks noChangeArrowheads="1"/>
          </p:cNvSpPr>
          <p:nvPr/>
        </p:nvSpPr>
        <p:spPr bwMode="auto">
          <a:xfrm>
            <a:off x="8957733" y="2894013"/>
            <a:ext cx="2844800" cy="957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rIns="0">
            <a:spAutoFit/>
          </a:bodyPr>
          <a:lstStyle>
            <a:lvl1pPr>
              <a:defRPr sz="1400" b="1">
                <a:solidFill>
                  <a:schemeClr val="tx1"/>
                </a:solidFill>
                <a:latin typeface="Arial" charset="0"/>
                <a:ea typeface="ＭＳ Ｐゴシック" charset="0"/>
              </a:defRPr>
            </a:lvl1pPr>
            <a:lvl2pPr marL="742950" indent="-285750">
              <a:defRPr sz="1400" b="1">
                <a:solidFill>
                  <a:schemeClr val="tx1"/>
                </a:solidFill>
                <a:latin typeface="Arial" charset="0"/>
                <a:ea typeface="ＭＳ Ｐゴシック" charset="0"/>
              </a:defRPr>
            </a:lvl2pPr>
            <a:lvl3pPr marL="1143000" indent="-228600">
              <a:defRPr sz="1400" b="1">
                <a:solidFill>
                  <a:schemeClr val="tx1"/>
                </a:solidFill>
                <a:latin typeface="Arial" charset="0"/>
                <a:ea typeface="ＭＳ Ｐゴシック" charset="0"/>
              </a:defRPr>
            </a:lvl3pPr>
            <a:lvl4pPr marL="1600200" indent="-228600">
              <a:defRPr sz="1400" b="1">
                <a:solidFill>
                  <a:schemeClr val="tx1"/>
                </a:solidFill>
                <a:latin typeface="Arial" charset="0"/>
                <a:ea typeface="ＭＳ Ｐゴシック" charset="0"/>
              </a:defRPr>
            </a:lvl4pPr>
            <a:lvl5pPr marL="2057400" indent="-228600">
              <a:defRPr sz="1400" b="1">
                <a:solidFill>
                  <a:schemeClr val="tx1"/>
                </a:solidFill>
                <a:latin typeface="Arial" charset="0"/>
                <a:ea typeface="ＭＳ Ｐゴシック" charset="0"/>
              </a:defRPr>
            </a:lvl5pPr>
            <a:lvl6pPr marL="2514600" indent="-228600" eaLnBrk="0" fontAlgn="base" hangingPunct="0">
              <a:spcBef>
                <a:spcPct val="0"/>
              </a:spcBef>
              <a:spcAft>
                <a:spcPct val="0"/>
              </a:spcAft>
              <a:defRPr sz="1400" b="1">
                <a:solidFill>
                  <a:schemeClr val="tx1"/>
                </a:solidFill>
                <a:latin typeface="Arial" charset="0"/>
                <a:ea typeface="ＭＳ Ｐゴシック" charset="0"/>
              </a:defRPr>
            </a:lvl6pPr>
            <a:lvl7pPr marL="2971800" indent="-228600" eaLnBrk="0" fontAlgn="base" hangingPunct="0">
              <a:spcBef>
                <a:spcPct val="0"/>
              </a:spcBef>
              <a:spcAft>
                <a:spcPct val="0"/>
              </a:spcAft>
              <a:defRPr sz="1400" b="1">
                <a:solidFill>
                  <a:schemeClr val="tx1"/>
                </a:solidFill>
                <a:latin typeface="Arial" charset="0"/>
                <a:ea typeface="ＭＳ Ｐゴシック" charset="0"/>
              </a:defRPr>
            </a:lvl7pPr>
            <a:lvl8pPr marL="3429000" indent="-228600" eaLnBrk="0" fontAlgn="base" hangingPunct="0">
              <a:spcBef>
                <a:spcPct val="0"/>
              </a:spcBef>
              <a:spcAft>
                <a:spcPct val="0"/>
              </a:spcAft>
              <a:defRPr sz="1400" b="1">
                <a:solidFill>
                  <a:schemeClr val="tx1"/>
                </a:solidFill>
                <a:latin typeface="Arial" charset="0"/>
                <a:ea typeface="ＭＳ Ｐゴシック" charset="0"/>
              </a:defRPr>
            </a:lvl8pPr>
            <a:lvl9pPr marL="3886200" indent="-228600" eaLnBrk="0" fontAlgn="base" hangingPunct="0">
              <a:spcBef>
                <a:spcPct val="0"/>
              </a:spcBef>
              <a:spcAft>
                <a:spcPct val="0"/>
              </a:spcAft>
              <a:defRPr sz="1400" b="1">
                <a:solidFill>
                  <a:schemeClr val="tx1"/>
                </a:solidFill>
                <a:latin typeface="Arial" charset="0"/>
                <a:ea typeface="ＭＳ Ｐゴシック" charset="0"/>
              </a:defRPr>
            </a:lvl9pPr>
          </a:lstStyle>
          <a:p>
            <a:pPr>
              <a:spcBef>
                <a:spcPct val="50000"/>
              </a:spcBef>
              <a:defRPr/>
            </a:pPr>
            <a:r>
              <a:rPr lang="en-US" sz="1800" b="0" dirty="0" smtClean="0">
                <a:cs typeface="+mn-cs"/>
              </a:rPr>
              <a:t>        Machine </a:t>
            </a:r>
            <a:r>
              <a:rPr lang="en-US" sz="1800" b="0" dirty="0" smtClean="0">
                <a:cs typeface="+mn-cs"/>
              </a:rPr>
              <a:t>Learning/</a:t>
            </a:r>
          </a:p>
          <a:p>
            <a:pPr algn="ctr">
              <a:spcBef>
                <a:spcPct val="15000"/>
              </a:spcBef>
              <a:defRPr/>
            </a:pPr>
            <a:r>
              <a:rPr lang="en-US" sz="1800" b="0" dirty="0" smtClean="0">
                <a:cs typeface="+mn-cs"/>
              </a:rPr>
              <a:t>Pattern </a:t>
            </a:r>
            <a:br>
              <a:rPr lang="en-US" sz="1800" b="0" dirty="0" smtClean="0">
                <a:cs typeface="+mn-cs"/>
              </a:rPr>
            </a:br>
            <a:r>
              <a:rPr lang="en-US" sz="1800" b="0" dirty="0" smtClean="0">
                <a:cs typeface="+mn-cs"/>
              </a:rPr>
              <a:t> Recognition</a:t>
            </a:r>
          </a:p>
        </p:txBody>
      </p:sp>
      <p:sp>
        <p:nvSpPr>
          <p:cNvPr id="9224" name="Text Box 11"/>
          <p:cNvSpPr txBox="1">
            <a:spLocks noChangeArrowheads="1"/>
          </p:cNvSpPr>
          <p:nvPr/>
        </p:nvSpPr>
        <p:spPr bwMode="auto">
          <a:xfrm>
            <a:off x="6908800" y="2879725"/>
            <a:ext cx="1828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400" b="1">
                <a:solidFill>
                  <a:schemeClr val="tx1"/>
                </a:solidFill>
                <a:latin typeface="Arial" charset="0"/>
                <a:ea typeface="ＭＳ Ｐゴシック" charset="0"/>
              </a:defRPr>
            </a:lvl1pPr>
            <a:lvl2pPr marL="742950" indent="-285750">
              <a:defRPr sz="1400" b="1">
                <a:solidFill>
                  <a:schemeClr val="tx1"/>
                </a:solidFill>
                <a:latin typeface="Arial" charset="0"/>
                <a:ea typeface="ＭＳ Ｐゴシック" charset="0"/>
              </a:defRPr>
            </a:lvl2pPr>
            <a:lvl3pPr marL="1143000" indent="-228600">
              <a:defRPr sz="1400" b="1">
                <a:solidFill>
                  <a:schemeClr val="tx1"/>
                </a:solidFill>
                <a:latin typeface="Arial" charset="0"/>
                <a:ea typeface="ＭＳ Ｐゴシック" charset="0"/>
              </a:defRPr>
            </a:lvl3pPr>
            <a:lvl4pPr marL="1600200" indent="-228600">
              <a:defRPr sz="1400" b="1">
                <a:solidFill>
                  <a:schemeClr val="tx1"/>
                </a:solidFill>
                <a:latin typeface="Arial" charset="0"/>
                <a:ea typeface="ＭＳ Ｐゴシック" charset="0"/>
              </a:defRPr>
            </a:lvl4pPr>
            <a:lvl5pPr marL="2057400" indent="-228600">
              <a:defRPr sz="1400" b="1">
                <a:solidFill>
                  <a:schemeClr val="tx1"/>
                </a:solidFill>
                <a:latin typeface="Arial" charset="0"/>
                <a:ea typeface="ＭＳ Ｐゴシック" charset="0"/>
              </a:defRPr>
            </a:lvl5pPr>
            <a:lvl6pPr marL="2514600" indent="-228600" eaLnBrk="0" fontAlgn="base" hangingPunct="0">
              <a:spcBef>
                <a:spcPct val="0"/>
              </a:spcBef>
              <a:spcAft>
                <a:spcPct val="0"/>
              </a:spcAft>
              <a:defRPr sz="1400" b="1">
                <a:solidFill>
                  <a:schemeClr val="tx1"/>
                </a:solidFill>
                <a:latin typeface="Arial" charset="0"/>
                <a:ea typeface="ＭＳ Ｐゴシック" charset="0"/>
              </a:defRPr>
            </a:lvl6pPr>
            <a:lvl7pPr marL="2971800" indent="-228600" eaLnBrk="0" fontAlgn="base" hangingPunct="0">
              <a:spcBef>
                <a:spcPct val="0"/>
              </a:spcBef>
              <a:spcAft>
                <a:spcPct val="0"/>
              </a:spcAft>
              <a:defRPr sz="1400" b="1">
                <a:solidFill>
                  <a:schemeClr val="tx1"/>
                </a:solidFill>
                <a:latin typeface="Arial" charset="0"/>
                <a:ea typeface="ＭＳ Ｐゴシック" charset="0"/>
              </a:defRPr>
            </a:lvl7pPr>
            <a:lvl8pPr marL="3429000" indent="-228600" eaLnBrk="0" fontAlgn="base" hangingPunct="0">
              <a:spcBef>
                <a:spcPct val="0"/>
              </a:spcBef>
              <a:spcAft>
                <a:spcPct val="0"/>
              </a:spcAft>
              <a:defRPr sz="1400" b="1">
                <a:solidFill>
                  <a:schemeClr val="tx1"/>
                </a:solidFill>
                <a:latin typeface="Arial" charset="0"/>
                <a:ea typeface="ＭＳ Ｐゴシック" charset="0"/>
              </a:defRPr>
            </a:lvl8pPr>
            <a:lvl9pPr marL="3886200" indent="-228600" eaLnBrk="0" fontAlgn="base" hangingPunct="0">
              <a:spcBef>
                <a:spcPct val="0"/>
              </a:spcBef>
              <a:spcAft>
                <a:spcPct val="0"/>
              </a:spcAft>
              <a:defRPr sz="1400" b="1">
                <a:solidFill>
                  <a:schemeClr val="tx1"/>
                </a:solidFill>
                <a:latin typeface="Arial" charset="0"/>
                <a:ea typeface="ＭＳ Ｐゴシック" charset="0"/>
              </a:defRPr>
            </a:lvl9pPr>
          </a:lstStyle>
          <a:p>
            <a:pPr algn="ctr">
              <a:spcBef>
                <a:spcPct val="50000"/>
              </a:spcBef>
              <a:defRPr/>
            </a:pPr>
            <a:r>
              <a:rPr lang="en-US" sz="1800" b="0" dirty="0" smtClean="0">
                <a:cs typeface="+mn-cs"/>
              </a:rPr>
              <a:t>Statistics/</a:t>
            </a:r>
            <a:br>
              <a:rPr lang="en-US" sz="1800" b="0" dirty="0" smtClean="0">
                <a:cs typeface="+mn-cs"/>
              </a:rPr>
            </a:br>
            <a:r>
              <a:rPr lang="en-US" sz="1800" b="0" dirty="0" smtClean="0">
                <a:cs typeface="+mn-cs"/>
              </a:rPr>
              <a:t>AI</a:t>
            </a:r>
          </a:p>
        </p:txBody>
      </p:sp>
      <p:sp>
        <p:nvSpPr>
          <p:cNvPr id="9225" name="Oval 12"/>
          <p:cNvSpPr>
            <a:spLocks noChangeArrowheads="1"/>
          </p:cNvSpPr>
          <p:nvPr/>
        </p:nvSpPr>
        <p:spPr bwMode="auto">
          <a:xfrm>
            <a:off x="7924800" y="3505200"/>
            <a:ext cx="2006600" cy="1543050"/>
          </a:xfrm>
          <a:prstGeom prst="ellipse">
            <a:avLst/>
          </a:prstGeom>
          <a:solidFill>
            <a:srgbClr val="66CCFF"/>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1800">
                <a:cs typeface="+mn-cs"/>
              </a:rPr>
              <a:t>Data Mining</a:t>
            </a:r>
          </a:p>
        </p:txBody>
      </p:sp>
      <p:sp>
        <p:nvSpPr>
          <p:cNvPr id="9226" name="Text Box 13"/>
          <p:cNvSpPr txBox="1">
            <a:spLocks noChangeArrowheads="1"/>
          </p:cNvSpPr>
          <p:nvPr/>
        </p:nvSpPr>
        <p:spPr bwMode="auto">
          <a:xfrm>
            <a:off x="8128000" y="5105400"/>
            <a:ext cx="1930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400" b="1">
                <a:solidFill>
                  <a:schemeClr val="tx1"/>
                </a:solidFill>
                <a:latin typeface="Arial" charset="0"/>
                <a:ea typeface="ＭＳ Ｐゴシック" charset="0"/>
              </a:defRPr>
            </a:lvl1pPr>
            <a:lvl2pPr marL="742950" indent="-285750">
              <a:defRPr sz="1400" b="1">
                <a:solidFill>
                  <a:schemeClr val="tx1"/>
                </a:solidFill>
                <a:latin typeface="Arial" charset="0"/>
                <a:ea typeface="ＭＳ Ｐゴシック" charset="0"/>
              </a:defRPr>
            </a:lvl2pPr>
            <a:lvl3pPr marL="1143000" indent="-228600">
              <a:defRPr sz="1400" b="1">
                <a:solidFill>
                  <a:schemeClr val="tx1"/>
                </a:solidFill>
                <a:latin typeface="Arial" charset="0"/>
                <a:ea typeface="ＭＳ Ｐゴシック" charset="0"/>
              </a:defRPr>
            </a:lvl3pPr>
            <a:lvl4pPr marL="1600200" indent="-228600">
              <a:defRPr sz="1400" b="1">
                <a:solidFill>
                  <a:schemeClr val="tx1"/>
                </a:solidFill>
                <a:latin typeface="Arial" charset="0"/>
                <a:ea typeface="ＭＳ Ｐゴシック" charset="0"/>
              </a:defRPr>
            </a:lvl4pPr>
            <a:lvl5pPr marL="2057400" indent="-228600">
              <a:defRPr sz="1400" b="1">
                <a:solidFill>
                  <a:schemeClr val="tx1"/>
                </a:solidFill>
                <a:latin typeface="Arial" charset="0"/>
                <a:ea typeface="ＭＳ Ｐゴシック" charset="0"/>
              </a:defRPr>
            </a:lvl5pPr>
            <a:lvl6pPr marL="2514600" indent="-228600" eaLnBrk="0" fontAlgn="base" hangingPunct="0">
              <a:spcBef>
                <a:spcPct val="0"/>
              </a:spcBef>
              <a:spcAft>
                <a:spcPct val="0"/>
              </a:spcAft>
              <a:defRPr sz="1400" b="1">
                <a:solidFill>
                  <a:schemeClr val="tx1"/>
                </a:solidFill>
                <a:latin typeface="Arial" charset="0"/>
                <a:ea typeface="ＭＳ Ｐゴシック" charset="0"/>
              </a:defRPr>
            </a:lvl6pPr>
            <a:lvl7pPr marL="2971800" indent="-228600" eaLnBrk="0" fontAlgn="base" hangingPunct="0">
              <a:spcBef>
                <a:spcPct val="0"/>
              </a:spcBef>
              <a:spcAft>
                <a:spcPct val="0"/>
              </a:spcAft>
              <a:defRPr sz="1400" b="1">
                <a:solidFill>
                  <a:schemeClr val="tx1"/>
                </a:solidFill>
                <a:latin typeface="Arial" charset="0"/>
                <a:ea typeface="ＭＳ Ｐゴシック" charset="0"/>
              </a:defRPr>
            </a:lvl7pPr>
            <a:lvl8pPr marL="3429000" indent="-228600" eaLnBrk="0" fontAlgn="base" hangingPunct="0">
              <a:spcBef>
                <a:spcPct val="0"/>
              </a:spcBef>
              <a:spcAft>
                <a:spcPct val="0"/>
              </a:spcAft>
              <a:defRPr sz="1400" b="1">
                <a:solidFill>
                  <a:schemeClr val="tx1"/>
                </a:solidFill>
                <a:latin typeface="Arial" charset="0"/>
                <a:ea typeface="ＭＳ Ｐゴシック" charset="0"/>
              </a:defRPr>
            </a:lvl8pPr>
            <a:lvl9pPr marL="3886200" indent="-228600" eaLnBrk="0" fontAlgn="base" hangingPunct="0">
              <a:spcBef>
                <a:spcPct val="0"/>
              </a:spcBef>
              <a:spcAft>
                <a:spcPct val="0"/>
              </a:spcAft>
              <a:defRPr sz="1400" b="1">
                <a:solidFill>
                  <a:schemeClr val="tx1"/>
                </a:solidFill>
                <a:latin typeface="Arial" charset="0"/>
                <a:ea typeface="ＭＳ Ｐゴシック" charset="0"/>
              </a:defRPr>
            </a:lvl9pPr>
          </a:lstStyle>
          <a:p>
            <a:pPr>
              <a:spcBef>
                <a:spcPct val="50000"/>
              </a:spcBef>
              <a:defRPr/>
            </a:pPr>
            <a:r>
              <a:rPr lang="en-US" sz="1800" b="0" smtClean="0">
                <a:cs typeface="+mn-cs"/>
              </a:rPr>
              <a:t>Database systems</a:t>
            </a:r>
          </a:p>
        </p:txBody>
      </p:sp>
    </p:spTree>
    <p:extLst>
      <p:ext uri="{BB962C8B-B14F-4D97-AF65-F5344CB8AC3E}">
        <p14:creationId xmlns:p14="http://schemas.microsoft.com/office/powerpoint/2010/main" val="20045397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pPr eaLnBrk="1" hangingPunct="1"/>
            <a:r>
              <a:rPr lang="en-US">
                <a:latin typeface="Calibri" charset="0"/>
              </a:rPr>
              <a:t>Data Mining Tasks</a:t>
            </a:r>
          </a:p>
        </p:txBody>
      </p:sp>
      <p:sp>
        <p:nvSpPr>
          <p:cNvPr id="29698" name="Rectangle 3"/>
          <p:cNvSpPr>
            <a:spLocks noGrp="1" noChangeArrowheads="1"/>
          </p:cNvSpPr>
          <p:nvPr>
            <p:ph idx="1"/>
          </p:nvPr>
        </p:nvSpPr>
        <p:spPr>
          <a:xfrm>
            <a:off x="609600" y="1295400"/>
            <a:ext cx="10905067" cy="4171950"/>
          </a:xfrm>
        </p:spPr>
        <p:txBody>
          <a:bodyPr>
            <a:normAutofit fontScale="92500" lnSpcReduction="10000"/>
          </a:bodyPr>
          <a:lstStyle/>
          <a:p>
            <a:pPr eaLnBrk="1" hangingPunct="1"/>
            <a:endParaRPr lang="en-US" dirty="0" smtClean="0">
              <a:latin typeface="Calibri" charset="0"/>
            </a:endParaRPr>
          </a:p>
          <a:p>
            <a:pPr eaLnBrk="1" hangingPunct="1"/>
            <a:endParaRPr lang="en-US" dirty="0">
              <a:latin typeface="Calibri" charset="0"/>
            </a:endParaRPr>
          </a:p>
          <a:p>
            <a:pPr eaLnBrk="1" hangingPunct="1"/>
            <a:endParaRPr lang="en-US" dirty="0" smtClean="0">
              <a:latin typeface="Calibri" charset="0"/>
            </a:endParaRPr>
          </a:p>
          <a:p>
            <a:pPr eaLnBrk="1" hangingPunct="1"/>
            <a:r>
              <a:rPr lang="en-US" sz="3400" dirty="0" smtClean="0">
                <a:latin typeface="Calibri" charset="0"/>
              </a:rPr>
              <a:t>Prediction </a:t>
            </a:r>
            <a:r>
              <a:rPr lang="en-US" sz="3400" dirty="0">
                <a:latin typeface="Calibri" charset="0"/>
              </a:rPr>
              <a:t>Methods</a:t>
            </a:r>
          </a:p>
          <a:p>
            <a:pPr lvl="1" eaLnBrk="1" hangingPunct="1"/>
            <a:r>
              <a:rPr lang="en-US" sz="3400" dirty="0">
                <a:latin typeface="Calibri" charset="0"/>
              </a:rPr>
              <a:t>Use some variables to predict unknown or future values of other variables.</a:t>
            </a:r>
          </a:p>
          <a:p>
            <a:pPr lvl="2" eaLnBrk="1" hangingPunct="1">
              <a:buFont typeface="Wingdings" charset="0"/>
              <a:buNone/>
            </a:pPr>
            <a:endParaRPr lang="en-US" sz="3400" dirty="0">
              <a:latin typeface="Calibri" charset="0"/>
            </a:endParaRPr>
          </a:p>
          <a:p>
            <a:pPr eaLnBrk="1" hangingPunct="1"/>
            <a:r>
              <a:rPr lang="en-US" sz="3400" dirty="0">
                <a:latin typeface="Calibri" charset="0"/>
              </a:rPr>
              <a:t>Description Methods</a:t>
            </a:r>
          </a:p>
          <a:p>
            <a:pPr lvl="1" eaLnBrk="1" hangingPunct="1"/>
            <a:r>
              <a:rPr lang="en-US" sz="3400" dirty="0">
                <a:latin typeface="Calibri" charset="0"/>
              </a:rPr>
              <a:t>Find human-interpretable patterns that describe the data.</a:t>
            </a:r>
          </a:p>
          <a:p>
            <a:pPr lvl="2" eaLnBrk="1" hangingPunct="1">
              <a:buFont typeface="Wingdings" charset="0"/>
              <a:buNone/>
            </a:pPr>
            <a:endParaRPr lang="en-US" dirty="0">
              <a:latin typeface="Calibri" charset="0"/>
            </a:endParaRPr>
          </a:p>
        </p:txBody>
      </p:sp>
      <p:sp>
        <p:nvSpPr>
          <p:cNvPr id="10244" name="Text Box 4"/>
          <p:cNvSpPr txBox="1">
            <a:spLocks noChangeArrowheads="1"/>
          </p:cNvSpPr>
          <p:nvPr/>
        </p:nvSpPr>
        <p:spPr bwMode="auto">
          <a:xfrm>
            <a:off x="5080001" y="5973764"/>
            <a:ext cx="516785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400" b="1">
                <a:solidFill>
                  <a:schemeClr val="tx1"/>
                </a:solidFill>
                <a:latin typeface="Arial" charset="0"/>
                <a:ea typeface="ＭＳ Ｐゴシック" charset="0"/>
              </a:defRPr>
            </a:lvl1pPr>
            <a:lvl2pPr marL="742950" indent="-285750">
              <a:defRPr sz="1400" b="1">
                <a:solidFill>
                  <a:schemeClr val="tx1"/>
                </a:solidFill>
                <a:latin typeface="Arial" charset="0"/>
                <a:ea typeface="ＭＳ Ｐゴシック" charset="0"/>
              </a:defRPr>
            </a:lvl2pPr>
            <a:lvl3pPr marL="1143000" indent="-228600">
              <a:defRPr sz="1400" b="1">
                <a:solidFill>
                  <a:schemeClr val="tx1"/>
                </a:solidFill>
                <a:latin typeface="Arial" charset="0"/>
                <a:ea typeface="ＭＳ Ｐゴシック" charset="0"/>
              </a:defRPr>
            </a:lvl3pPr>
            <a:lvl4pPr marL="1600200" indent="-228600">
              <a:defRPr sz="1400" b="1">
                <a:solidFill>
                  <a:schemeClr val="tx1"/>
                </a:solidFill>
                <a:latin typeface="Arial" charset="0"/>
                <a:ea typeface="ＭＳ Ｐゴシック" charset="0"/>
              </a:defRPr>
            </a:lvl4pPr>
            <a:lvl5pPr marL="2057400" indent="-228600">
              <a:defRPr sz="1400" b="1">
                <a:solidFill>
                  <a:schemeClr val="tx1"/>
                </a:solidFill>
                <a:latin typeface="Arial" charset="0"/>
                <a:ea typeface="ＭＳ Ｐゴシック" charset="0"/>
              </a:defRPr>
            </a:lvl5pPr>
            <a:lvl6pPr marL="2514600" indent="-228600" eaLnBrk="0" fontAlgn="base" hangingPunct="0">
              <a:spcBef>
                <a:spcPct val="0"/>
              </a:spcBef>
              <a:spcAft>
                <a:spcPct val="0"/>
              </a:spcAft>
              <a:defRPr sz="1400" b="1">
                <a:solidFill>
                  <a:schemeClr val="tx1"/>
                </a:solidFill>
                <a:latin typeface="Arial" charset="0"/>
                <a:ea typeface="ＭＳ Ｐゴシック" charset="0"/>
              </a:defRPr>
            </a:lvl6pPr>
            <a:lvl7pPr marL="2971800" indent="-228600" eaLnBrk="0" fontAlgn="base" hangingPunct="0">
              <a:spcBef>
                <a:spcPct val="0"/>
              </a:spcBef>
              <a:spcAft>
                <a:spcPct val="0"/>
              </a:spcAft>
              <a:defRPr sz="1400" b="1">
                <a:solidFill>
                  <a:schemeClr val="tx1"/>
                </a:solidFill>
                <a:latin typeface="Arial" charset="0"/>
                <a:ea typeface="ＭＳ Ｐゴシック" charset="0"/>
              </a:defRPr>
            </a:lvl7pPr>
            <a:lvl8pPr marL="3429000" indent="-228600" eaLnBrk="0" fontAlgn="base" hangingPunct="0">
              <a:spcBef>
                <a:spcPct val="0"/>
              </a:spcBef>
              <a:spcAft>
                <a:spcPct val="0"/>
              </a:spcAft>
              <a:defRPr sz="1400" b="1">
                <a:solidFill>
                  <a:schemeClr val="tx1"/>
                </a:solidFill>
                <a:latin typeface="Arial" charset="0"/>
                <a:ea typeface="ＭＳ Ｐゴシック" charset="0"/>
              </a:defRPr>
            </a:lvl8pPr>
            <a:lvl9pPr marL="3886200" indent="-228600" eaLnBrk="0" fontAlgn="base" hangingPunct="0">
              <a:spcBef>
                <a:spcPct val="0"/>
              </a:spcBef>
              <a:spcAft>
                <a:spcPct val="0"/>
              </a:spcAft>
              <a:defRPr sz="1400" b="1">
                <a:solidFill>
                  <a:schemeClr val="tx1"/>
                </a:solidFill>
                <a:latin typeface="Arial" charset="0"/>
                <a:ea typeface="ＭＳ Ｐゴシック" charset="0"/>
              </a:defRPr>
            </a:lvl9pPr>
          </a:lstStyle>
          <a:p>
            <a:pPr>
              <a:defRPr/>
            </a:pPr>
            <a:r>
              <a:rPr lang="en-US" sz="1200" b="0" smtClean="0">
                <a:latin typeface="Times New Roman" charset="0"/>
                <a:cs typeface="+mn-cs"/>
              </a:rPr>
              <a:t>From [Fayyad, et.al.] Advances in Knowledge Discovery and Data Mining, 1996</a:t>
            </a:r>
            <a:endParaRPr lang="en-US" sz="1200" smtClean="0">
              <a:latin typeface="Times New Roman" charset="0"/>
              <a:cs typeface="+mn-cs"/>
            </a:endParaRPr>
          </a:p>
        </p:txBody>
      </p:sp>
    </p:spTree>
    <p:extLst>
      <p:ext uri="{BB962C8B-B14F-4D97-AF65-F5344CB8AC3E}">
        <p14:creationId xmlns:p14="http://schemas.microsoft.com/office/powerpoint/2010/main" val="13717556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p:txBody>
          <a:bodyPr/>
          <a:lstStyle/>
          <a:p>
            <a:pPr eaLnBrk="1" hangingPunct="1"/>
            <a:r>
              <a:rPr lang="en-US">
                <a:latin typeface="Calibri" charset="0"/>
              </a:rPr>
              <a:t>Data Mining Tasks...</a:t>
            </a:r>
          </a:p>
        </p:txBody>
      </p:sp>
      <p:sp>
        <p:nvSpPr>
          <p:cNvPr id="30722" name="Rectangle 3"/>
          <p:cNvSpPr>
            <a:spLocks noGrp="1" noChangeArrowheads="1"/>
          </p:cNvSpPr>
          <p:nvPr>
            <p:ph idx="1"/>
          </p:nvPr>
        </p:nvSpPr>
        <p:spPr/>
        <p:txBody>
          <a:bodyPr>
            <a:normAutofit/>
          </a:bodyPr>
          <a:lstStyle/>
          <a:p>
            <a:pPr eaLnBrk="1" hangingPunct="1"/>
            <a:r>
              <a:rPr lang="en-US" sz="3000" dirty="0">
                <a:latin typeface="Calibri" charset="0"/>
              </a:rPr>
              <a:t>Classification [Predictive]</a:t>
            </a:r>
          </a:p>
          <a:p>
            <a:pPr eaLnBrk="1" hangingPunct="1"/>
            <a:r>
              <a:rPr lang="en-US" sz="3000" dirty="0">
                <a:latin typeface="Calibri" charset="0"/>
              </a:rPr>
              <a:t>Clustering [Descriptive]</a:t>
            </a:r>
          </a:p>
          <a:p>
            <a:pPr eaLnBrk="1" hangingPunct="1"/>
            <a:r>
              <a:rPr lang="en-US" sz="3000" dirty="0">
                <a:latin typeface="Calibri" charset="0"/>
              </a:rPr>
              <a:t>Association Rule Discovery [Descriptive]</a:t>
            </a:r>
          </a:p>
          <a:p>
            <a:pPr eaLnBrk="1" hangingPunct="1"/>
            <a:r>
              <a:rPr lang="en-US" sz="3000" dirty="0">
                <a:latin typeface="Calibri" charset="0"/>
              </a:rPr>
              <a:t>Sequential Pattern Discovery [Descriptive]</a:t>
            </a:r>
          </a:p>
          <a:p>
            <a:pPr eaLnBrk="1" hangingPunct="1"/>
            <a:r>
              <a:rPr lang="en-US" sz="3000" dirty="0">
                <a:latin typeface="Calibri" charset="0"/>
              </a:rPr>
              <a:t>Regression [Predictive]</a:t>
            </a:r>
          </a:p>
          <a:p>
            <a:pPr eaLnBrk="1" hangingPunct="1"/>
            <a:r>
              <a:rPr lang="en-US" sz="3000" dirty="0">
                <a:latin typeface="Calibri" charset="0"/>
              </a:rPr>
              <a:t>Deviation Detection [Predictive]</a:t>
            </a:r>
          </a:p>
        </p:txBody>
      </p:sp>
    </p:spTree>
    <p:extLst>
      <p:ext uri="{BB962C8B-B14F-4D97-AF65-F5344CB8AC3E}">
        <p14:creationId xmlns:p14="http://schemas.microsoft.com/office/powerpoint/2010/main" val="17432670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p:txBody>
          <a:bodyPr/>
          <a:lstStyle/>
          <a:p>
            <a:pPr eaLnBrk="1" hangingPunct="1"/>
            <a:r>
              <a:rPr lang="en-US">
                <a:latin typeface="Calibri" charset="0"/>
              </a:rPr>
              <a:t>Classification: Definition</a:t>
            </a:r>
          </a:p>
        </p:txBody>
      </p:sp>
      <p:sp>
        <p:nvSpPr>
          <p:cNvPr id="736259" name="Rectangle 3"/>
          <p:cNvSpPr>
            <a:spLocks noGrp="1" noChangeArrowheads="1"/>
          </p:cNvSpPr>
          <p:nvPr>
            <p:ph idx="1"/>
          </p:nvPr>
        </p:nvSpPr>
        <p:spPr>
          <a:xfrm>
            <a:off x="914400" y="1752008"/>
            <a:ext cx="10566400" cy="4419600"/>
          </a:xfrm>
        </p:spPr>
        <p:txBody>
          <a:bodyPr rtlCol="0">
            <a:normAutofit fontScale="92500" lnSpcReduction="20000"/>
          </a:bodyPr>
          <a:lstStyle/>
          <a:p>
            <a:pPr eaLnBrk="1" fontAlgn="auto" hangingPunct="1">
              <a:lnSpc>
                <a:spcPct val="90000"/>
              </a:lnSpc>
              <a:spcAft>
                <a:spcPts val="0"/>
              </a:spcAft>
              <a:buFont typeface="Arial" panose="020B0604020202020204" pitchFamily="34" charset="0"/>
              <a:buChar char="•"/>
              <a:defRPr/>
            </a:pPr>
            <a:endParaRPr lang="en-US" altLang="en-US" dirty="0" smtClean="0">
              <a:ea typeface="+mn-ea"/>
              <a:cs typeface="+mn-cs"/>
            </a:endParaRPr>
          </a:p>
          <a:p>
            <a:pPr eaLnBrk="1" fontAlgn="auto" hangingPunct="1">
              <a:lnSpc>
                <a:spcPct val="90000"/>
              </a:lnSpc>
              <a:spcAft>
                <a:spcPts val="0"/>
              </a:spcAft>
              <a:buFont typeface="Arial" panose="020B0604020202020204" pitchFamily="34" charset="0"/>
              <a:buChar char="•"/>
              <a:defRPr/>
            </a:pPr>
            <a:endParaRPr lang="en-US" altLang="en-US" dirty="0"/>
          </a:p>
          <a:p>
            <a:pPr eaLnBrk="1" fontAlgn="auto" hangingPunct="1">
              <a:lnSpc>
                <a:spcPct val="90000"/>
              </a:lnSpc>
              <a:spcAft>
                <a:spcPts val="0"/>
              </a:spcAft>
              <a:buFont typeface="Arial" panose="020B0604020202020204" pitchFamily="34" charset="0"/>
              <a:buChar char="•"/>
              <a:defRPr/>
            </a:pPr>
            <a:r>
              <a:rPr lang="en-US" altLang="en-US" sz="3000" dirty="0" smtClean="0">
                <a:ea typeface="+mn-ea"/>
              </a:rPr>
              <a:t>Given </a:t>
            </a:r>
            <a:r>
              <a:rPr lang="en-US" altLang="en-US" sz="3000" dirty="0" smtClean="0">
                <a:ea typeface="+mn-ea"/>
              </a:rPr>
              <a:t>a collection of records (</a:t>
            </a:r>
            <a:r>
              <a:rPr lang="en-US" altLang="en-US" sz="3000" i="1" dirty="0" smtClean="0">
                <a:solidFill>
                  <a:srgbClr val="CC0000"/>
                </a:solidFill>
                <a:ea typeface="+mn-ea"/>
              </a:rPr>
              <a:t>training set </a:t>
            </a:r>
            <a:r>
              <a:rPr lang="en-US" altLang="en-US" sz="3000" dirty="0" smtClean="0">
                <a:ea typeface="+mn-ea"/>
              </a:rPr>
              <a:t>)</a:t>
            </a:r>
          </a:p>
          <a:p>
            <a:pPr lvl="1" eaLnBrk="1" fontAlgn="auto" hangingPunct="1">
              <a:lnSpc>
                <a:spcPct val="90000"/>
              </a:lnSpc>
              <a:spcAft>
                <a:spcPts val="0"/>
              </a:spcAft>
              <a:buFont typeface="Arial" panose="020B0604020202020204" pitchFamily="34" charset="0"/>
              <a:buChar char="–"/>
              <a:defRPr/>
            </a:pPr>
            <a:r>
              <a:rPr lang="en-US" altLang="en-US" sz="3000" dirty="0" smtClean="0">
                <a:ea typeface="+mn-ea"/>
              </a:rPr>
              <a:t>Each record contains a set of </a:t>
            </a:r>
            <a:r>
              <a:rPr lang="en-US" altLang="en-US" sz="3000" i="1" dirty="0" smtClean="0">
                <a:solidFill>
                  <a:srgbClr val="CC0000"/>
                </a:solidFill>
                <a:ea typeface="+mn-ea"/>
              </a:rPr>
              <a:t>attributes</a:t>
            </a:r>
            <a:r>
              <a:rPr lang="en-US" altLang="en-US" sz="3000" dirty="0" smtClean="0">
                <a:ea typeface="+mn-ea"/>
              </a:rPr>
              <a:t>, one of the attributes is the </a:t>
            </a:r>
            <a:r>
              <a:rPr lang="en-US" altLang="en-US" sz="3000" i="1" dirty="0" smtClean="0">
                <a:solidFill>
                  <a:srgbClr val="CC0000"/>
                </a:solidFill>
                <a:ea typeface="+mn-ea"/>
              </a:rPr>
              <a:t>class</a:t>
            </a:r>
            <a:r>
              <a:rPr lang="en-US" altLang="en-US" sz="3000" dirty="0" smtClean="0">
                <a:ea typeface="+mn-ea"/>
              </a:rPr>
              <a:t>.</a:t>
            </a:r>
          </a:p>
          <a:p>
            <a:pPr eaLnBrk="1" fontAlgn="auto" hangingPunct="1">
              <a:lnSpc>
                <a:spcPct val="90000"/>
              </a:lnSpc>
              <a:spcAft>
                <a:spcPts val="0"/>
              </a:spcAft>
              <a:buFont typeface="Arial" panose="020B0604020202020204" pitchFamily="34" charset="0"/>
              <a:buChar char="•"/>
              <a:defRPr/>
            </a:pPr>
            <a:r>
              <a:rPr lang="en-US" altLang="en-US" sz="3000" dirty="0" smtClean="0">
                <a:ea typeface="+mn-ea"/>
              </a:rPr>
              <a:t>Find a </a:t>
            </a:r>
            <a:r>
              <a:rPr lang="en-US" altLang="en-US" sz="3000" i="1" dirty="0" smtClean="0">
                <a:solidFill>
                  <a:srgbClr val="CC0000"/>
                </a:solidFill>
                <a:ea typeface="+mn-ea"/>
              </a:rPr>
              <a:t>model</a:t>
            </a:r>
            <a:r>
              <a:rPr lang="en-US" altLang="en-US" sz="3000" dirty="0" smtClean="0">
                <a:ea typeface="+mn-ea"/>
              </a:rPr>
              <a:t>  for class attribute as a function of the values of other attributes.</a:t>
            </a:r>
          </a:p>
          <a:p>
            <a:pPr eaLnBrk="1" fontAlgn="auto" hangingPunct="1">
              <a:lnSpc>
                <a:spcPct val="90000"/>
              </a:lnSpc>
              <a:spcAft>
                <a:spcPts val="0"/>
              </a:spcAft>
              <a:buFont typeface="Arial" panose="020B0604020202020204" pitchFamily="34" charset="0"/>
              <a:buChar char="•"/>
              <a:defRPr/>
            </a:pPr>
            <a:r>
              <a:rPr lang="en-US" altLang="en-US" sz="3000" dirty="0" smtClean="0">
                <a:ea typeface="+mn-ea"/>
              </a:rPr>
              <a:t>Goal: </a:t>
            </a:r>
            <a:r>
              <a:rPr lang="en-US" altLang="en-US" sz="3000" u="sng" dirty="0" smtClean="0">
                <a:ea typeface="+mn-ea"/>
              </a:rPr>
              <a:t>previously unseen</a:t>
            </a:r>
            <a:r>
              <a:rPr lang="en-US" altLang="en-US" sz="3000" dirty="0" smtClean="0">
                <a:ea typeface="+mn-ea"/>
              </a:rPr>
              <a:t> records should be assigned a class as accurately as possible.</a:t>
            </a:r>
          </a:p>
          <a:p>
            <a:pPr lvl="1" eaLnBrk="1" fontAlgn="auto" hangingPunct="1">
              <a:lnSpc>
                <a:spcPct val="90000"/>
              </a:lnSpc>
              <a:spcAft>
                <a:spcPts val="0"/>
              </a:spcAft>
              <a:buFont typeface="Arial" panose="020B0604020202020204" pitchFamily="34" charset="0"/>
              <a:buChar char="–"/>
              <a:defRPr/>
            </a:pPr>
            <a:r>
              <a:rPr lang="en-US" altLang="en-US" sz="3000" dirty="0" smtClean="0">
                <a:ea typeface="+mn-ea"/>
              </a:rPr>
              <a:t>A </a:t>
            </a:r>
            <a:r>
              <a:rPr lang="en-US" altLang="en-US" sz="3000" i="1" dirty="0" smtClean="0">
                <a:solidFill>
                  <a:srgbClr val="CC0000"/>
                </a:solidFill>
                <a:ea typeface="+mn-ea"/>
              </a:rPr>
              <a:t>test set</a:t>
            </a:r>
            <a:r>
              <a:rPr lang="en-US" altLang="en-US" sz="3000" dirty="0" smtClean="0">
                <a:ea typeface="+mn-ea"/>
              </a:rPr>
              <a:t> is used to determine the accuracy of the model. Usually, the given data set is divided into training and test sets, with training set used to build the model and test set used to validate it.</a:t>
            </a:r>
          </a:p>
        </p:txBody>
      </p:sp>
    </p:spTree>
    <p:extLst>
      <p:ext uri="{BB962C8B-B14F-4D97-AF65-F5344CB8AC3E}">
        <p14:creationId xmlns:p14="http://schemas.microsoft.com/office/powerpoint/2010/main" val="18350146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p:txBody>
          <a:bodyPr/>
          <a:lstStyle/>
          <a:p>
            <a:pPr eaLnBrk="1" hangingPunct="1"/>
            <a:r>
              <a:rPr lang="en-US">
                <a:latin typeface="Calibri" charset="0"/>
              </a:rPr>
              <a:t>Classification Example</a:t>
            </a:r>
          </a:p>
        </p:txBody>
      </p:sp>
      <p:graphicFrame>
        <p:nvGraphicFramePr>
          <p:cNvPr id="34818" name="Object 3"/>
          <p:cNvGraphicFramePr>
            <a:graphicFrameLocks noChangeAspect="1"/>
          </p:cNvGraphicFramePr>
          <p:nvPr/>
        </p:nvGraphicFramePr>
        <p:xfrm>
          <a:off x="325968" y="2057401"/>
          <a:ext cx="4754033" cy="3687763"/>
        </p:xfrm>
        <a:graphic>
          <a:graphicData uri="http://schemas.openxmlformats.org/presentationml/2006/ole">
            <mc:AlternateContent xmlns:mc="http://schemas.openxmlformats.org/markup-compatibility/2006">
              <mc:Choice xmlns:v="urn:schemas-microsoft-com:vml" Requires="v">
                <p:oleObj spid="_x0000_s20501" name="Document" r:id="rId3" imgW="5405628" imgH="5782056" progId="Word.Document.8">
                  <p:embed/>
                </p:oleObj>
              </mc:Choice>
              <mc:Fallback>
                <p:oleObj name="Document" r:id="rId3" imgW="5405628" imgH="5782056"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968" y="2057401"/>
                        <a:ext cx="4754033" cy="3687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3316" name="Text Box 4"/>
          <p:cNvSpPr txBox="1">
            <a:spLocks noChangeArrowheads="1"/>
          </p:cNvSpPr>
          <p:nvPr/>
        </p:nvSpPr>
        <p:spPr bwMode="auto">
          <a:xfrm rot="-2416809">
            <a:off x="1367337" y="1432511"/>
            <a:ext cx="1176925"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fontAlgn="base">
              <a:spcAft>
                <a:spcPct val="0"/>
              </a:spcAft>
              <a:buFont typeface="Arial" charset="0"/>
              <a:buChar char="»"/>
              <a:defRPr sz="2000">
                <a:solidFill>
                  <a:schemeClr val="tx1"/>
                </a:solidFill>
                <a:latin typeface="Calibri" charset="0"/>
                <a:ea typeface="ＭＳ Ｐゴシック" charset="0"/>
              </a:defRPr>
            </a:lvl6pPr>
            <a:lvl7pPr fontAlgn="base">
              <a:spcAft>
                <a:spcPct val="0"/>
              </a:spcAft>
              <a:buFont typeface="Arial" charset="0"/>
              <a:buChar char="»"/>
              <a:defRPr sz="2000">
                <a:solidFill>
                  <a:schemeClr val="tx1"/>
                </a:solidFill>
                <a:latin typeface="Calibri" charset="0"/>
                <a:ea typeface="ＭＳ Ｐゴシック" charset="0"/>
              </a:defRPr>
            </a:lvl7pPr>
            <a:lvl8pPr fontAlgn="base">
              <a:spcAft>
                <a:spcPct val="0"/>
              </a:spcAft>
              <a:buFont typeface="Arial" charset="0"/>
              <a:buChar char="»"/>
              <a:defRPr sz="2000">
                <a:solidFill>
                  <a:schemeClr val="tx1"/>
                </a:solidFill>
                <a:latin typeface="Calibri" charset="0"/>
                <a:ea typeface="ＭＳ Ｐゴシック" charset="0"/>
              </a:defRPr>
            </a:lvl8pPr>
            <a:lvl9pPr fontAlgn="base">
              <a:spcAft>
                <a:spcPct val="0"/>
              </a:spcAft>
              <a:buFont typeface="Arial" charset="0"/>
              <a:buChar char="»"/>
              <a:defRPr sz="2000">
                <a:solidFill>
                  <a:schemeClr val="tx1"/>
                </a:solidFill>
                <a:latin typeface="Calibri" charset="0"/>
                <a:ea typeface="ＭＳ Ｐゴシック" charset="0"/>
              </a:defRPr>
            </a:lvl9pPr>
          </a:lstStyle>
          <a:p>
            <a:pPr marL="342900" indent="-342900" algn="ctr">
              <a:spcBef>
                <a:spcPct val="20000"/>
              </a:spcBef>
              <a:buClr>
                <a:schemeClr val="accent2"/>
              </a:buClr>
              <a:buSzPct val="75000"/>
              <a:buFont typeface="Monotype Sorts" charset="0"/>
              <a:buNone/>
              <a:defRPr/>
            </a:pPr>
            <a:r>
              <a:rPr lang="en-US" sz="1600" smtClean="0">
                <a:solidFill>
                  <a:srgbClr val="006600"/>
                </a:solidFill>
                <a:latin typeface="Arial" charset="0"/>
                <a:cs typeface="+mn-cs"/>
              </a:rPr>
              <a:t>categorical</a:t>
            </a:r>
            <a:endParaRPr lang="en-US" sz="1600" smtClean="0">
              <a:solidFill>
                <a:schemeClr val="bg2"/>
              </a:solidFill>
              <a:latin typeface="Arial" charset="0"/>
              <a:cs typeface="+mn-cs"/>
            </a:endParaRPr>
          </a:p>
        </p:txBody>
      </p:sp>
      <p:sp>
        <p:nvSpPr>
          <p:cNvPr id="13317" name="Text Box 5"/>
          <p:cNvSpPr txBox="1">
            <a:spLocks noChangeArrowheads="1"/>
          </p:cNvSpPr>
          <p:nvPr/>
        </p:nvSpPr>
        <p:spPr bwMode="auto">
          <a:xfrm rot="-2416809">
            <a:off x="2383337" y="1432511"/>
            <a:ext cx="1176925"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fontAlgn="base">
              <a:spcAft>
                <a:spcPct val="0"/>
              </a:spcAft>
              <a:buFont typeface="Arial" charset="0"/>
              <a:buChar char="»"/>
              <a:defRPr sz="2000">
                <a:solidFill>
                  <a:schemeClr val="tx1"/>
                </a:solidFill>
                <a:latin typeface="Calibri" charset="0"/>
                <a:ea typeface="ＭＳ Ｐゴシック" charset="0"/>
              </a:defRPr>
            </a:lvl6pPr>
            <a:lvl7pPr fontAlgn="base">
              <a:spcAft>
                <a:spcPct val="0"/>
              </a:spcAft>
              <a:buFont typeface="Arial" charset="0"/>
              <a:buChar char="»"/>
              <a:defRPr sz="2000">
                <a:solidFill>
                  <a:schemeClr val="tx1"/>
                </a:solidFill>
                <a:latin typeface="Calibri" charset="0"/>
                <a:ea typeface="ＭＳ Ｐゴシック" charset="0"/>
              </a:defRPr>
            </a:lvl7pPr>
            <a:lvl8pPr fontAlgn="base">
              <a:spcAft>
                <a:spcPct val="0"/>
              </a:spcAft>
              <a:buFont typeface="Arial" charset="0"/>
              <a:buChar char="»"/>
              <a:defRPr sz="2000">
                <a:solidFill>
                  <a:schemeClr val="tx1"/>
                </a:solidFill>
                <a:latin typeface="Calibri" charset="0"/>
                <a:ea typeface="ＭＳ Ｐゴシック" charset="0"/>
              </a:defRPr>
            </a:lvl8pPr>
            <a:lvl9pPr fontAlgn="base">
              <a:spcAft>
                <a:spcPct val="0"/>
              </a:spcAft>
              <a:buFont typeface="Arial" charset="0"/>
              <a:buChar char="»"/>
              <a:defRPr sz="2000">
                <a:solidFill>
                  <a:schemeClr val="tx1"/>
                </a:solidFill>
                <a:latin typeface="Calibri" charset="0"/>
                <a:ea typeface="ＭＳ Ｐゴシック" charset="0"/>
              </a:defRPr>
            </a:lvl9pPr>
          </a:lstStyle>
          <a:p>
            <a:pPr marL="342900" indent="-342900" algn="ctr">
              <a:spcBef>
                <a:spcPct val="20000"/>
              </a:spcBef>
              <a:buClr>
                <a:schemeClr val="accent2"/>
              </a:buClr>
              <a:buSzPct val="75000"/>
              <a:buFont typeface="Monotype Sorts" charset="0"/>
              <a:buNone/>
              <a:defRPr/>
            </a:pPr>
            <a:r>
              <a:rPr lang="en-US" sz="1600" smtClean="0">
                <a:solidFill>
                  <a:srgbClr val="006600"/>
                </a:solidFill>
                <a:latin typeface="Arial" charset="0"/>
                <a:cs typeface="+mn-cs"/>
              </a:rPr>
              <a:t>categorical</a:t>
            </a:r>
            <a:endParaRPr lang="en-US" sz="1600" smtClean="0">
              <a:solidFill>
                <a:schemeClr val="bg2"/>
              </a:solidFill>
              <a:latin typeface="Arial" charset="0"/>
              <a:cs typeface="+mn-cs"/>
            </a:endParaRPr>
          </a:p>
        </p:txBody>
      </p:sp>
      <p:sp>
        <p:nvSpPr>
          <p:cNvPr id="13318" name="Text Box 6"/>
          <p:cNvSpPr txBox="1">
            <a:spLocks noChangeArrowheads="1"/>
          </p:cNvSpPr>
          <p:nvPr/>
        </p:nvSpPr>
        <p:spPr bwMode="auto">
          <a:xfrm rot="-2416809">
            <a:off x="3412996" y="1432511"/>
            <a:ext cx="1177125"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fontAlgn="base">
              <a:spcAft>
                <a:spcPct val="0"/>
              </a:spcAft>
              <a:buFont typeface="Arial" charset="0"/>
              <a:buChar char="»"/>
              <a:defRPr sz="2000">
                <a:solidFill>
                  <a:schemeClr val="tx1"/>
                </a:solidFill>
                <a:latin typeface="Calibri" charset="0"/>
                <a:ea typeface="ＭＳ Ｐゴシック" charset="0"/>
              </a:defRPr>
            </a:lvl6pPr>
            <a:lvl7pPr fontAlgn="base">
              <a:spcAft>
                <a:spcPct val="0"/>
              </a:spcAft>
              <a:buFont typeface="Arial" charset="0"/>
              <a:buChar char="»"/>
              <a:defRPr sz="2000">
                <a:solidFill>
                  <a:schemeClr val="tx1"/>
                </a:solidFill>
                <a:latin typeface="Calibri" charset="0"/>
                <a:ea typeface="ＭＳ Ｐゴシック" charset="0"/>
              </a:defRPr>
            </a:lvl7pPr>
            <a:lvl8pPr fontAlgn="base">
              <a:spcAft>
                <a:spcPct val="0"/>
              </a:spcAft>
              <a:buFont typeface="Arial" charset="0"/>
              <a:buChar char="»"/>
              <a:defRPr sz="2000">
                <a:solidFill>
                  <a:schemeClr val="tx1"/>
                </a:solidFill>
                <a:latin typeface="Calibri" charset="0"/>
                <a:ea typeface="ＭＳ Ｐゴシック" charset="0"/>
              </a:defRPr>
            </a:lvl8pPr>
            <a:lvl9pPr fontAlgn="base">
              <a:spcAft>
                <a:spcPct val="0"/>
              </a:spcAft>
              <a:buFont typeface="Arial" charset="0"/>
              <a:buChar char="»"/>
              <a:defRPr sz="2000">
                <a:solidFill>
                  <a:schemeClr val="tx1"/>
                </a:solidFill>
                <a:latin typeface="Calibri" charset="0"/>
                <a:ea typeface="ＭＳ Ｐゴシック" charset="0"/>
              </a:defRPr>
            </a:lvl9pPr>
          </a:lstStyle>
          <a:p>
            <a:pPr marL="342900" indent="-342900" algn="ctr">
              <a:spcBef>
                <a:spcPct val="20000"/>
              </a:spcBef>
              <a:buClr>
                <a:schemeClr val="accent2"/>
              </a:buClr>
              <a:buSzPct val="75000"/>
              <a:buFont typeface="Monotype Sorts" charset="0"/>
              <a:buNone/>
              <a:defRPr/>
            </a:pPr>
            <a:r>
              <a:rPr lang="en-US" sz="1600" smtClean="0">
                <a:solidFill>
                  <a:srgbClr val="006600"/>
                </a:solidFill>
                <a:latin typeface="Arial" charset="0"/>
                <a:cs typeface="+mn-cs"/>
              </a:rPr>
              <a:t>continuous</a:t>
            </a:r>
            <a:endParaRPr lang="en-US" sz="1600" smtClean="0">
              <a:solidFill>
                <a:schemeClr val="bg2"/>
              </a:solidFill>
              <a:latin typeface="Arial" charset="0"/>
              <a:cs typeface="+mn-cs"/>
            </a:endParaRPr>
          </a:p>
        </p:txBody>
      </p:sp>
      <p:sp>
        <p:nvSpPr>
          <p:cNvPr id="13319" name="Text Box 7"/>
          <p:cNvSpPr txBox="1">
            <a:spLocks noChangeArrowheads="1"/>
          </p:cNvSpPr>
          <p:nvPr/>
        </p:nvSpPr>
        <p:spPr bwMode="auto">
          <a:xfrm rot="-2416809">
            <a:off x="4300962" y="1661111"/>
            <a:ext cx="652142"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fontAlgn="base">
              <a:spcAft>
                <a:spcPct val="0"/>
              </a:spcAft>
              <a:buFont typeface="Arial" charset="0"/>
              <a:buChar char="»"/>
              <a:defRPr sz="2000">
                <a:solidFill>
                  <a:schemeClr val="tx1"/>
                </a:solidFill>
                <a:latin typeface="Calibri" charset="0"/>
                <a:ea typeface="ＭＳ Ｐゴシック" charset="0"/>
              </a:defRPr>
            </a:lvl6pPr>
            <a:lvl7pPr fontAlgn="base">
              <a:spcAft>
                <a:spcPct val="0"/>
              </a:spcAft>
              <a:buFont typeface="Arial" charset="0"/>
              <a:buChar char="»"/>
              <a:defRPr sz="2000">
                <a:solidFill>
                  <a:schemeClr val="tx1"/>
                </a:solidFill>
                <a:latin typeface="Calibri" charset="0"/>
                <a:ea typeface="ＭＳ Ｐゴシック" charset="0"/>
              </a:defRPr>
            </a:lvl7pPr>
            <a:lvl8pPr fontAlgn="base">
              <a:spcAft>
                <a:spcPct val="0"/>
              </a:spcAft>
              <a:buFont typeface="Arial" charset="0"/>
              <a:buChar char="»"/>
              <a:defRPr sz="2000">
                <a:solidFill>
                  <a:schemeClr val="tx1"/>
                </a:solidFill>
                <a:latin typeface="Calibri" charset="0"/>
                <a:ea typeface="ＭＳ Ｐゴシック" charset="0"/>
              </a:defRPr>
            </a:lvl8pPr>
            <a:lvl9pPr fontAlgn="base">
              <a:spcAft>
                <a:spcPct val="0"/>
              </a:spcAft>
              <a:buFont typeface="Arial" charset="0"/>
              <a:buChar char="»"/>
              <a:defRPr sz="2000">
                <a:solidFill>
                  <a:schemeClr val="tx1"/>
                </a:solidFill>
                <a:latin typeface="Calibri" charset="0"/>
                <a:ea typeface="ＭＳ Ｐゴシック" charset="0"/>
              </a:defRPr>
            </a:lvl9pPr>
          </a:lstStyle>
          <a:p>
            <a:pPr marL="342900" indent="-342900" algn="ctr">
              <a:spcBef>
                <a:spcPct val="20000"/>
              </a:spcBef>
              <a:buClr>
                <a:schemeClr val="accent2"/>
              </a:buClr>
              <a:buSzPct val="75000"/>
              <a:buFont typeface="Monotype Sorts" charset="0"/>
              <a:buNone/>
              <a:defRPr/>
            </a:pPr>
            <a:r>
              <a:rPr lang="en-US" sz="1600" smtClean="0">
                <a:solidFill>
                  <a:srgbClr val="006600"/>
                </a:solidFill>
                <a:latin typeface="Arial" charset="0"/>
                <a:cs typeface="+mn-cs"/>
              </a:rPr>
              <a:t>class</a:t>
            </a:r>
            <a:endParaRPr lang="en-US" sz="1600" smtClean="0">
              <a:solidFill>
                <a:schemeClr val="bg2"/>
              </a:solidFill>
              <a:latin typeface="Arial" charset="0"/>
              <a:cs typeface="+mn-cs"/>
            </a:endParaRPr>
          </a:p>
        </p:txBody>
      </p:sp>
      <p:graphicFrame>
        <p:nvGraphicFramePr>
          <p:cNvPr id="34823" name="Object 8"/>
          <p:cNvGraphicFramePr>
            <a:graphicFrameLocks noChangeAspect="1"/>
          </p:cNvGraphicFramePr>
          <p:nvPr/>
        </p:nvGraphicFramePr>
        <p:xfrm>
          <a:off x="5689601" y="2043113"/>
          <a:ext cx="3992033" cy="2646362"/>
        </p:xfrm>
        <a:graphic>
          <a:graphicData uri="http://schemas.openxmlformats.org/presentationml/2006/ole">
            <mc:AlternateContent xmlns:mc="http://schemas.openxmlformats.org/markup-compatibility/2006">
              <mc:Choice xmlns:v="urn:schemas-microsoft-com:vml" Requires="v">
                <p:oleObj spid="_x0000_s20502" name="Document" r:id="rId5" imgW="4614672" imgH="4076700" progId="Word.Document.8">
                  <p:embed/>
                </p:oleObj>
              </mc:Choice>
              <mc:Fallback>
                <p:oleObj name="Document" r:id="rId5" imgW="4614672" imgH="4076700" progId="Word.Documen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89601" y="2043113"/>
                        <a:ext cx="3992033" cy="2646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34824" name="Group 9"/>
          <p:cNvGrpSpPr>
            <a:grpSpLocks/>
          </p:cNvGrpSpPr>
          <p:nvPr/>
        </p:nvGrpSpPr>
        <p:grpSpPr bwMode="auto">
          <a:xfrm>
            <a:off x="10261600" y="3948113"/>
            <a:ext cx="1320800" cy="685800"/>
            <a:chOff x="4944" y="2736"/>
            <a:chExt cx="624" cy="432"/>
          </a:xfrm>
        </p:grpSpPr>
        <p:sp>
          <p:nvSpPr>
            <p:cNvPr id="13335" name="AutoShape 10"/>
            <p:cNvSpPr>
              <a:spLocks noChangeArrowheads="1"/>
            </p:cNvSpPr>
            <p:nvPr/>
          </p:nvSpPr>
          <p:spPr bwMode="auto">
            <a:xfrm>
              <a:off x="4944" y="2736"/>
              <a:ext cx="624" cy="432"/>
            </a:xfrm>
            <a:prstGeom prst="can">
              <a:avLst>
                <a:gd name="adj" fmla="val 25000"/>
              </a:avLst>
            </a:prstGeom>
            <a:solidFill>
              <a:srgbClr val="CCCCFF"/>
            </a:solidFill>
            <a:ln w="12700">
              <a:solidFill>
                <a:srgbClr val="0000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IE">
                <a:cs typeface="+mn-cs"/>
              </a:endParaRPr>
            </a:p>
          </p:txBody>
        </p:sp>
        <p:sp>
          <p:nvSpPr>
            <p:cNvPr id="13336" name="Text Box 11"/>
            <p:cNvSpPr txBox="1">
              <a:spLocks noChangeArrowheads="1"/>
            </p:cNvSpPr>
            <p:nvPr/>
          </p:nvSpPr>
          <p:spPr bwMode="auto">
            <a:xfrm>
              <a:off x="5136" y="2856"/>
              <a:ext cx="245" cy="307"/>
            </a:xfrm>
            <a:prstGeom prst="rect">
              <a:avLst/>
            </a:prstGeom>
            <a:solidFill>
              <a:srgbClr val="CC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fontAlgn="base">
                <a:spcAft>
                  <a:spcPct val="0"/>
                </a:spcAft>
                <a:buFont typeface="Arial" charset="0"/>
                <a:buChar char="»"/>
                <a:defRPr sz="2000">
                  <a:solidFill>
                    <a:schemeClr val="tx1"/>
                  </a:solidFill>
                  <a:latin typeface="Calibri" charset="0"/>
                  <a:ea typeface="ＭＳ Ｐゴシック" charset="0"/>
                </a:defRPr>
              </a:lvl6pPr>
              <a:lvl7pPr fontAlgn="base">
                <a:spcAft>
                  <a:spcPct val="0"/>
                </a:spcAft>
                <a:buFont typeface="Arial" charset="0"/>
                <a:buChar char="»"/>
                <a:defRPr sz="2000">
                  <a:solidFill>
                    <a:schemeClr val="tx1"/>
                  </a:solidFill>
                  <a:latin typeface="Calibri" charset="0"/>
                  <a:ea typeface="ＭＳ Ｐゴシック" charset="0"/>
                </a:defRPr>
              </a:lvl7pPr>
              <a:lvl8pPr fontAlgn="base">
                <a:spcAft>
                  <a:spcPct val="0"/>
                </a:spcAft>
                <a:buFont typeface="Arial" charset="0"/>
                <a:buChar char="»"/>
                <a:defRPr sz="2000">
                  <a:solidFill>
                    <a:schemeClr val="tx1"/>
                  </a:solidFill>
                  <a:latin typeface="Calibri" charset="0"/>
                  <a:ea typeface="ＭＳ Ｐゴシック" charset="0"/>
                </a:defRPr>
              </a:lvl8pPr>
              <a:lvl9pPr fontAlgn="base">
                <a:spcAft>
                  <a:spcPct val="0"/>
                </a:spcAft>
                <a:buFont typeface="Arial" charset="0"/>
                <a:buChar char="»"/>
                <a:defRPr sz="2000">
                  <a:solidFill>
                    <a:schemeClr val="tx1"/>
                  </a:solidFill>
                  <a:latin typeface="Calibri" charset="0"/>
                  <a:ea typeface="ＭＳ Ｐゴシック" charset="0"/>
                </a:defRPr>
              </a:lvl9pPr>
            </a:lstStyle>
            <a:p>
              <a:pPr marL="342900" indent="-342900" algn="ctr">
                <a:lnSpc>
                  <a:spcPct val="80000"/>
                </a:lnSpc>
                <a:spcBef>
                  <a:spcPct val="20000"/>
                </a:spcBef>
                <a:buClr>
                  <a:schemeClr val="accent2"/>
                </a:buClr>
                <a:buSzPct val="75000"/>
                <a:buFont typeface="Monotype Sorts" charset="0"/>
                <a:buNone/>
                <a:defRPr/>
              </a:pPr>
              <a:r>
                <a:rPr lang="en-US" sz="1400" smtClean="0">
                  <a:solidFill>
                    <a:srgbClr val="0000CC"/>
                  </a:solidFill>
                  <a:latin typeface="Arial" charset="0"/>
                  <a:cs typeface="+mn-cs"/>
                </a:rPr>
                <a:t>Test</a:t>
              </a:r>
            </a:p>
            <a:p>
              <a:pPr marL="342900" indent="-342900" algn="ctr">
                <a:lnSpc>
                  <a:spcPct val="80000"/>
                </a:lnSpc>
                <a:spcBef>
                  <a:spcPct val="20000"/>
                </a:spcBef>
                <a:buClr>
                  <a:schemeClr val="accent2"/>
                </a:buClr>
                <a:buSzPct val="75000"/>
                <a:buFont typeface="Monotype Sorts" charset="0"/>
                <a:buNone/>
                <a:defRPr/>
              </a:pPr>
              <a:r>
                <a:rPr lang="en-US" sz="1400" smtClean="0">
                  <a:solidFill>
                    <a:srgbClr val="0000CC"/>
                  </a:solidFill>
                  <a:latin typeface="Arial" charset="0"/>
                  <a:cs typeface="+mn-cs"/>
                </a:rPr>
                <a:t>Set</a:t>
              </a:r>
              <a:endParaRPr lang="en-US" sz="1400" b="0" smtClean="0">
                <a:solidFill>
                  <a:schemeClr val="bg2"/>
                </a:solidFill>
                <a:latin typeface="Arial" charset="0"/>
                <a:cs typeface="+mn-cs"/>
              </a:endParaRPr>
            </a:p>
          </p:txBody>
        </p:sp>
      </p:grpSp>
      <p:sp>
        <p:nvSpPr>
          <p:cNvPr id="13322" name="AutoShape 12"/>
          <p:cNvSpPr>
            <a:spLocks noChangeArrowheads="1"/>
          </p:cNvSpPr>
          <p:nvPr/>
        </p:nvSpPr>
        <p:spPr bwMode="auto">
          <a:xfrm>
            <a:off x="5181600" y="5091113"/>
            <a:ext cx="1320800" cy="685800"/>
          </a:xfrm>
          <a:prstGeom prst="can">
            <a:avLst>
              <a:gd name="adj" fmla="val 25056"/>
            </a:avLst>
          </a:prstGeom>
          <a:solidFill>
            <a:schemeClr val="accent2"/>
          </a:solidFill>
          <a:ln w="12700">
            <a:solidFill>
              <a:srgbClr val="0000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IE">
              <a:cs typeface="+mn-cs"/>
            </a:endParaRPr>
          </a:p>
        </p:txBody>
      </p:sp>
      <p:sp>
        <p:nvSpPr>
          <p:cNvPr id="13323" name="Text Box 13"/>
          <p:cNvSpPr txBox="1">
            <a:spLocks noChangeArrowheads="1"/>
          </p:cNvSpPr>
          <p:nvPr/>
        </p:nvSpPr>
        <p:spPr bwMode="auto">
          <a:xfrm>
            <a:off x="5417755" y="5238751"/>
            <a:ext cx="918340" cy="543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fontAlgn="base">
              <a:spcAft>
                <a:spcPct val="0"/>
              </a:spcAft>
              <a:buFont typeface="Arial" charset="0"/>
              <a:buChar char="»"/>
              <a:defRPr sz="2000">
                <a:solidFill>
                  <a:schemeClr val="tx1"/>
                </a:solidFill>
                <a:latin typeface="Calibri" charset="0"/>
                <a:ea typeface="ＭＳ Ｐゴシック" charset="0"/>
              </a:defRPr>
            </a:lvl6pPr>
            <a:lvl7pPr fontAlgn="base">
              <a:spcAft>
                <a:spcPct val="0"/>
              </a:spcAft>
              <a:buFont typeface="Arial" charset="0"/>
              <a:buChar char="»"/>
              <a:defRPr sz="2000">
                <a:solidFill>
                  <a:schemeClr val="tx1"/>
                </a:solidFill>
                <a:latin typeface="Calibri" charset="0"/>
                <a:ea typeface="ＭＳ Ｐゴシック" charset="0"/>
              </a:defRPr>
            </a:lvl7pPr>
            <a:lvl8pPr fontAlgn="base">
              <a:spcAft>
                <a:spcPct val="0"/>
              </a:spcAft>
              <a:buFont typeface="Arial" charset="0"/>
              <a:buChar char="»"/>
              <a:defRPr sz="2000">
                <a:solidFill>
                  <a:schemeClr val="tx1"/>
                </a:solidFill>
                <a:latin typeface="Calibri" charset="0"/>
                <a:ea typeface="ＭＳ Ｐゴシック" charset="0"/>
              </a:defRPr>
            </a:lvl8pPr>
            <a:lvl9pPr fontAlgn="base">
              <a:spcAft>
                <a:spcPct val="0"/>
              </a:spcAft>
              <a:buFont typeface="Arial" charset="0"/>
              <a:buChar char="»"/>
              <a:defRPr sz="2000">
                <a:solidFill>
                  <a:schemeClr val="tx1"/>
                </a:solidFill>
                <a:latin typeface="Calibri" charset="0"/>
                <a:ea typeface="ＭＳ Ｐゴシック" charset="0"/>
              </a:defRPr>
            </a:lvl9pPr>
          </a:lstStyle>
          <a:p>
            <a:pPr marL="342900" indent="-342900" algn="ctr">
              <a:lnSpc>
                <a:spcPct val="80000"/>
              </a:lnSpc>
              <a:spcBef>
                <a:spcPct val="20000"/>
              </a:spcBef>
              <a:buClr>
                <a:schemeClr val="accent2"/>
              </a:buClr>
              <a:buSzPct val="75000"/>
              <a:buFont typeface="Monotype Sorts" charset="0"/>
              <a:buNone/>
              <a:defRPr/>
            </a:pPr>
            <a:r>
              <a:rPr lang="en-US" sz="1600" smtClean="0">
                <a:solidFill>
                  <a:schemeClr val="tx2"/>
                </a:solidFill>
                <a:latin typeface="Arial" charset="0"/>
                <a:cs typeface="+mn-cs"/>
              </a:rPr>
              <a:t>Training </a:t>
            </a:r>
          </a:p>
          <a:p>
            <a:pPr marL="342900" indent="-342900" algn="ctr">
              <a:lnSpc>
                <a:spcPct val="80000"/>
              </a:lnSpc>
              <a:spcBef>
                <a:spcPct val="20000"/>
              </a:spcBef>
              <a:buClr>
                <a:schemeClr val="accent2"/>
              </a:buClr>
              <a:buSzPct val="75000"/>
              <a:buFont typeface="Monotype Sorts" charset="0"/>
              <a:buNone/>
              <a:defRPr/>
            </a:pPr>
            <a:r>
              <a:rPr lang="en-US" sz="1600" smtClean="0">
                <a:solidFill>
                  <a:schemeClr val="tx2"/>
                </a:solidFill>
                <a:latin typeface="Arial" charset="0"/>
                <a:cs typeface="+mn-cs"/>
              </a:rPr>
              <a:t>Set</a:t>
            </a:r>
            <a:endParaRPr lang="en-US" sz="1400" b="0" smtClean="0">
              <a:solidFill>
                <a:schemeClr val="bg2"/>
              </a:solidFill>
              <a:latin typeface="Arial" charset="0"/>
              <a:cs typeface="+mn-cs"/>
            </a:endParaRPr>
          </a:p>
        </p:txBody>
      </p:sp>
      <p:grpSp>
        <p:nvGrpSpPr>
          <p:cNvPr id="34827" name="Group 14"/>
          <p:cNvGrpSpPr>
            <a:grpSpLocks/>
          </p:cNvGrpSpPr>
          <p:nvPr/>
        </p:nvGrpSpPr>
        <p:grpSpPr bwMode="auto">
          <a:xfrm>
            <a:off x="10183285" y="5086351"/>
            <a:ext cx="1500716" cy="690563"/>
            <a:chOff x="3360" y="2880"/>
            <a:chExt cx="672" cy="415"/>
          </a:xfrm>
        </p:grpSpPr>
        <p:sp>
          <p:nvSpPr>
            <p:cNvPr id="13333" name="AutoShape 15"/>
            <p:cNvSpPr>
              <a:spLocks noChangeArrowheads="1"/>
            </p:cNvSpPr>
            <p:nvPr/>
          </p:nvSpPr>
          <p:spPr bwMode="auto">
            <a:xfrm>
              <a:off x="3360" y="2880"/>
              <a:ext cx="672" cy="415"/>
            </a:xfrm>
            <a:prstGeom prst="flowChartMultidocument">
              <a:avLst/>
            </a:prstGeom>
            <a:solidFill>
              <a:srgbClr val="00E0CB"/>
            </a:solidFill>
            <a:ln w="12700">
              <a:solidFill>
                <a:schemeClr val="bg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IE">
                <a:cs typeface="+mn-cs"/>
              </a:endParaRPr>
            </a:p>
          </p:txBody>
        </p:sp>
        <p:sp>
          <p:nvSpPr>
            <p:cNvPr id="13334" name="Text Box 16"/>
            <p:cNvSpPr txBox="1">
              <a:spLocks noChangeArrowheads="1"/>
            </p:cNvSpPr>
            <p:nvPr/>
          </p:nvSpPr>
          <p:spPr bwMode="auto">
            <a:xfrm>
              <a:off x="3544" y="2978"/>
              <a:ext cx="395"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fontAlgn="base">
                <a:spcAft>
                  <a:spcPct val="0"/>
                </a:spcAft>
                <a:buFont typeface="Arial" charset="0"/>
                <a:buChar char="»"/>
                <a:defRPr sz="2000">
                  <a:solidFill>
                    <a:schemeClr val="tx1"/>
                  </a:solidFill>
                  <a:latin typeface="Calibri" charset="0"/>
                  <a:ea typeface="ＭＳ Ｐゴシック" charset="0"/>
                </a:defRPr>
              </a:lvl6pPr>
              <a:lvl7pPr fontAlgn="base">
                <a:spcAft>
                  <a:spcPct val="0"/>
                </a:spcAft>
                <a:buFont typeface="Arial" charset="0"/>
                <a:buChar char="»"/>
                <a:defRPr sz="2000">
                  <a:solidFill>
                    <a:schemeClr val="tx1"/>
                  </a:solidFill>
                  <a:latin typeface="Calibri" charset="0"/>
                  <a:ea typeface="ＭＳ Ｐゴシック" charset="0"/>
                </a:defRPr>
              </a:lvl7pPr>
              <a:lvl8pPr fontAlgn="base">
                <a:spcAft>
                  <a:spcPct val="0"/>
                </a:spcAft>
                <a:buFont typeface="Arial" charset="0"/>
                <a:buChar char="»"/>
                <a:defRPr sz="2000">
                  <a:solidFill>
                    <a:schemeClr val="tx1"/>
                  </a:solidFill>
                  <a:latin typeface="Calibri" charset="0"/>
                  <a:ea typeface="ＭＳ Ｐゴシック" charset="0"/>
                </a:defRPr>
              </a:lvl8pPr>
              <a:lvl9pPr fontAlgn="base">
                <a:spcAft>
                  <a:spcPct val="0"/>
                </a:spcAft>
                <a:buFont typeface="Arial" charset="0"/>
                <a:buChar char="»"/>
                <a:defRPr sz="2000">
                  <a:solidFill>
                    <a:schemeClr val="tx1"/>
                  </a:solidFill>
                  <a:latin typeface="Calibri" charset="0"/>
                  <a:ea typeface="ＭＳ Ｐゴシック" charset="0"/>
                </a:defRPr>
              </a:lvl9pPr>
            </a:lstStyle>
            <a:p>
              <a:pPr marL="342900" indent="-342900" algn="r">
                <a:spcBef>
                  <a:spcPct val="20000"/>
                </a:spcBef>
                <a:buClr>
                  <a:schemeClr val="accent2"/>
                </a:buClr>
                <a:buSzPct val="75000"/>
                <a:buFont typeface="Monotype Sorts" charset="0"/>
                <a:buNone/>
                <a:defRPr/>
              </a:pPr>
              <a:r>
                <a:rPr lang="en-US" sz="2000" smtClean="0">
                  <a:solidFill>
                    <a:srgbClr val="CC0000"/>
                  </a:solidFill>
                  <a:latin typeface="Arial" charset="0"/>
                  <a:cs typeface="+mn-cs"/>
                </a:rPr>
                <a:t>Model</a:t>
              </a:r>
              <a:endParaRPr lang="en-US" sz="1400" b="0" smtClean="0">
                <a:solidFill>
                  <a:schemeClr val="bg2"/>
                </a:solidFill>
                <a:latin typeface="Arial" charset="0"/>
                <a:cs typeface="+mn-cs"/>
              </a:endParaRPr>
            </a:p>
          </p:txBody>
        </p:sp>
      </p:grpSp>
      <p:sp>
        <p:nvSpPr>
          <p:cNvPr id="13325" name="AutoShape 17"/>
          <p:cNvSpPr>
            <a:spLocks noChangeArrowheads="1"/>
          </p:cNvSpPr>
          <p:nvPr/>
        </p:nvSpPr>
        <p:spPr bwMode="auto">
          <a:xfrm>
            <a:off x="7315200" y="4938713"/>
            <a:ext cx="1930400" cy="995362"/>
          </a:xfrm>
          <a:prstGeom prst="bevel">
            <a:avLst>
              <a:gd name="adj" fmla="val 12500"/>
            </a:avLst>
          </a:prstGeom>
          <a:solidFill>
            <a:srgbClr val="C0C0C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IE">
              <a:cs typeface="+mn-cs"/>
            </a:endParaRPr>
          </a:p>
        </p:txBody>
      </p:sp>
      <p:sp>
        <p:nvSpPr>
          <p:cNvPr id="13326" name="Text Box 18"/>
          <p:cNvSpPr txBox="1">
            <a:spLocks noChangeArrowheads="1"/>
          </p:cNvSpPr>
          <p:nvPr/>
        </p:nvSpPr>
        <p:spPr bwMode="auto">
          <a:xfrm>
            <a:off x="7675979" y="5014913"/>
            <a:ext cx="124906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fontAlgn="base">
              <a:spcAft>
                <a:spcPct val="0"/>
              </a:spcAft>
              <a:buFont typeface="Arial" charset="0"/>
              <a:buChar char="»"/>
              <a:defRPr sz="2000">
                <a:solidFill>
                  <a:schemeClr val="tx1"/>
                </a:solidFill>
                <a:latin typeface="Calibri" charset="0"/>
                <a:ea typeface="ＭＳ Ｐゴシック" charset="0"/>
              </a:defRPr>
            </a:lvl6pPr>
            <a:lvl7pPr fontAlgn="base">
              <a:spcAft>
                <a:spcPct val="0"/>
              </a:spcAft>
              <a:buFont typeface="Arial" charset="0"/>
              <a:buChar char="»"/>
              <a:defRPr sz="2000">
                <a:solidFill>
                  <a:schemeClr val="tx1"/>
                </a:solidFill>
                <a:latin typeface="Calibri" charset="0"/>
                <a:ea typeface="ＭＳ Ｐゴシック" charset="0"/>
              </a:defRPr>
            </a:lvl7pPr>
            <a:lvl8pPr fontAlgn="base">
              <a:spcAft>
                <a:spcPct val="0"/>
              </a:spcAft>
              <a:buFont typeface="Arial" charset="0"/>
              <a:buChar char="»"/>
              <a:defRPr sz="2000">
                <a:solidFill>
                  <a:schemeClr val="tx1"/>
                </a:solidFill>
                <a:latin typeface="Calibri" charset="0"/>
                <a:ea typeface="ＭＳ Ｐゴシック" charset="0"/>
              </a:defRPr>
            </a:lvl8pPr>
            <a:lvl9pPr fontAlgn="base">
              <a:spcAft>
                <a:spcPct val="0"/>
              </a:spcAft>
              <a:buFont typeface="Arial" charset="0"/>
              <a:buChar char="»"/>
              <a:defRPr sz="2000">
                <a:solidFill>
                  <a:schemeClr val="tx1"/>
                </a:solidFill>
                <a:latin typeface="Calibri" charset="0"/>
                <a:ea typeface="ＭＳ Ｐゴシック" charset="0"/>
              </a:defRPr>
            </a:lvl9pPr>
          </a:lstStyle>
          <a:p>
            <a:pPr marL="342900" indent="-342900" algn="ctr">
              <a:spcBef>
                <a:spcPct val="20000"/>
              </a:spcBef>
              <a:buClr>
                <a:schemeClr val="accent2"/>
              </a:buClr>
              <a:buSzPct val="75000"/>
              <a:buFont typeface="Monotype Sorts" charset="0"/>
              <a:buNone/>
              <a:defRPr/>
            </a:pPr>
            <a:r>
              <a:rPr lang="en-US" sz="2000" smtClean="0">
                <a:solidFill>
                  <a:srgbClr val="000000"/>
                </a:solidFill>
                <a:latin typeface="Arial" charset="0"/>
                <a:cs typeface="+mn-cs"/>
              </a:rPr>
              <a:t>Learn </a:t>
            </a:r>
          </a:p>
          <a:p>
            <a:pPr marL="342900" indent="-342900" algn="ctr">
              <a:spcBef>
                <a:spcPct val="20000"/>
              </a:spcBef>
              <a:buClr>
                <a:schemeClr val="accent2"/>
              </a:buClr>
              <a:buSzPct val="75000"/>
              <a:buFont typeface="Monotype Sorts" charset="0"/>
              <a:buNone/>
              <a:defRPr/>
            </a:pPr>
            <a:r>
              <a:rPr lang="en-US" sz="2000" smtClean="0">
                <a:solidFill>
                  <a:srgbClr val="000000"/>
                </a:solidFill>
                <a:latin typeface="Arial" charset="0"/>
                <a:cs typeface="+mn-cs"/>
              </a:rPr>
              <a:t>Classifier</a:t>
            </a:r>
            <a:endParaRPr lang="en-US" sz="1400" b="0" smtClean="0">
              <a:solidFill>
                <a:srgbClr val="00E0CB"/>
              </a:solidFill>
              <a:latin typeface="Arial" charset="0"/>
              <a:cs typeface="+mn-cs"/>
            </a:endParaRPr>
          </a:p>
        </p:txBody>
      </p:sp>
      <p:sp>
        <p:nvSpPr>
          <p:cNvPr id="13327" name="AutoShape 19"/>
          <p:cNvSpPr>
            <a:spLocks noChangeArrowheads="1"/>
          </p:cNvSpPr>
          <p:nvPr/>
        </p:nvSpPr>
        <p:spPr bwMode="auto">
          <a:xfrm>
            <a:off x="6650567" y="5349875"/>
            <a:ext cx="645584" cy="141288"/>
          </a:xfrm>
          <a:prstGeom prst="rightArrow">
            <a:avLst>
              <a:gd name="adj1" fmla="val 50000"/>
              <a:gd name="adj2" fmla="val 85674"/>
            </a:avLst>
          </a:prstGeom>
          <a:solidFill>
            <a:srgbClr val="CC0000"/>
          </a:solidFill>
          <a:ln w="12700">
            <a:solidFill>
              <a:srgbClr val="CC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IE">
              <a:cs typeface="+mn-cs"/>
            </a:endParaRPr>
          </a:p>
        </p:txBody>
      </p:sp>
      <p:sp>
        <p:nvSpPr>
          <p:cNvPr id="13328" name="AutoShape 20"/>
          <p:cNvSpPr>
            <a:spLocks noChangeArrowheads="1"/>
          </p:cNvSpPr>
          <p:nvPr/>
        </p:nvSpPr>
        <p:spPr bwMode="auto">
          <a:xfrm>
            <a:off x="9347200" y="5314950"/>
            <a:ext cx="645584" cy="141288"/>
          </a:xfrm>
          <a:prstGeom prst="rightArrow">
            <a:avLst>
              <a:gd name="adj1" fmla="val 50000"/>
              <a:gd name="adj2" fmla="val 85674"/>
            </a:avLst>
          </a:prstGeom>
          <a:solidFill>
            <a:srgbClr val="CC0000"/>
          </a:solidFill>
          <a:ln w="12700">
            <a:solidFill>
              <a:srgbClr val="CC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IE">
              <a:cs typeface="+mn-cs"/>
            </a:endParaRPr>
          </a:p>
        </p:txBody>
      </p:sp>
      <p:sp>
        <p:nvSpPr>
          <p:cNvPr id="13329" name="AutoShape 21"/>
          <p:cNvSpPr>
            <a:spLocks noChangeArrowheads="1"/>
          </p:cNvSpPr>
          <p:nvPr/>
        </p:nvSpPr>
        <p:spPr bwMode="auto">
          <a:xfrm rot="5400000">
            <a:off x="10816432" y="4764882"/>
            <a:ext cx="312737" cy="203200"/>
          </a:xfrm>
          <a:prstGeom prst="rightArrow">
            <a:avLst>
              <a:gd name="adj1" fmla="val 50000"/>
              <a:gd name="adj2" fmla="val 51302"/>
            </a:avLst>
          </a:prstGeom>
          <a:solidFill>
            <a:srgbClr val="CC0000"/>
          </a:solidFill>
          <a:ln w="12700">
            <a:solidFill>
              <a:srgbClr val="CC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IE">
              <a:cs typeface="+mn-cs"/>
            </a:endParaRPr>
          </a:p>
        </p:txBody>
      </p:sp>
      <p:sp>
        <p:nvSpPr>
          <p:cNvPr id="13330" name="Line 22"/>
          <p:cNvSpPr>
            <a:spLocks noChangeShapeType="1"/>
          </p:cNvSpPr>
          <p:nvPr/>
        </p:nvSpPr>
        <p:spPr bwMode="auto">
          <a:xfrm>
            <a:off x="4876800" y="4481513"/>
            <a:ext cx="4064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3331" name="Line 23"/>
          <p:cNvSpPr>
            <a:spLocks noChangeShapeType="1"/>
          </p:cNvSpPr>
          <p:nvPr/>
        </p:nvSpPr>
        <p:spPr bwMode="auto">
          <a:xfrm>
            <a:off x="9753600" y="3414713"/>
            <a:ext cx="4064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Tree>
    <p:extLst>
      <p:ext uri="{BB962C8B-B14F-4D97-AF65-F5344CB8AC3E}">
        <p14:creationId xmlns:p14="http://schemas.microsoft.com/office/powerpoint/2010/main" val="7718038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pPr eaLnBrk="1" hangingPunct="1"/>
            <a:r>
              <a:rPr lang="en-US">
                <a:latin typeface="Calibri" charset="0"/>
              </a:rPr>
              <a:t>Classification: Application 1</a:t>
            </a:r>
          </a:p>
        </p:txBody>
      </p:sp>
      <p:sp>
        <p:nvSpPr>
          <p:cNvPr id="35842" name="Rectangle 3"/>
          <p:cNvSpPr>
            <a:spLocks noGrp="1" noChangeArrowheads="1"/>
          </p:cNvSpPr>
          <p:nvPr>
            <p:ph idx="1"/>
          </p:nvPr>
        </p:nvSpPr>
        <p:spPr>
          <a:xfrm>
            <a:off x="609600" y="1295400"/>
            <a:ext cx="10905067" cy="4876800"/>
          </a:xfrm>
        </p:spPr>
        <p:txBody>
          <a:bodyPr/>
          <a:lstStyle/>
          <a:p>
            <a:pPr eaLnBrk="1" hangingPunct="1"/>
            <a:endParaRPr lang="en-US" sz="2400" dirty="0" smtClean="0">
              <a:latin typeface="Calibri" charset="0"/>
            </a:endParaRPr>
          </a:p>
          <a:p>
            <a:pPr eaLnBrk="1" hangingPunct="1"/>
            <a:r>
              <a:rPr lang="en-US" sz="2400" dirty="0" smtClean="0">
                <a:latin typeface="Calibri" charset="0"/>
              </a:rPr>
              <a:t>Direct </a:t>
            </a:r>
            <a:r>
              <a:rPr lang="en-US" sz="2400" dirty="0">
                <a:latin typeface="Calibri" charset="0"/>
              </a:rPr>
              <a:t>Marketing</a:t>
            </a:r>
          </a:p>
          <a:p>
            <a:pPr lvl="1" eaLnBrk="1" hangingPunct="1"/>
            <a:r>
              <a:rPr lang="en-US" sz="2400" dirty="0">
                <a:latin typeface="Calibri" charset="0"/>
              </a:rPr>
              <a:t>Goal: Reduce cost of mailing by </a:t>
            </a:r>
            <a:r>
              <a:rPr lang="en-US" sz="2400" i="1" dirty="0">
                <a:solidFill>
                  <a:srgbClr val="FF0066"/>
                </a:solidFill>
                <a:latin typeface="Calibri" charset="0"/>
              </a:rPr>
              <a:t>targeting</a:t>
            </a:r>
            <a:r>
              <a:rPr lang="en-US" sz="2400" dirty="0">
                <a:latin typeface="Calibri" charset="0"/>
              </a:rPr>
              <a:t> a set of consumers likely to buy a new cell-phone product.</a:t>
            </a:r>
          </a:p>
          <a:p>
            <a:pPr lvl="1" eaLnBrk="1" hangingPunct="1"/>
            <a:r>
              <a:rPr lang="en-US" sz="2400" dirty="0">
                <a:latin typeface="Calibri" charset="0"/>
              </a:rPr>
              <a:t>Approach:</a:t>
            </a:r>
          </a:p>
          <a:p>
            <a:pPr lvl="2" eaLnBrk="1" hangingPunct="1"/>
            <a:r>
              <a:rPr lang="en-US" sz="2000" dirty="0">
                <a:latin typeface="Calibri" charset="0"/>
              </a:rPr>
              <a:t>Use the data for a similar product introduced before. </a:t>
            </a:r>
          </a:p>
          <a:p>
            <a:pPr lvl="2" eaLnBrk="1" hangingPunct="1"/>
            <a:r>
              <a:rPr lang="en-US" sz="2000" dirty="0">
                <a:latin typeface="Calibri" charset="0"/>
              </a:rPr>
              <a:t>We know which customers decided to buy and which decided otherwise. This </a:t>
            </a:r>
            <a:r>
              <a:rPr lang="en-US" sz="2000" i="1" dirty="0">
                <a:solidFill>
                  <a:srgbClr val="0000FF"/>
                </a:solidFill>
                <a:latin typeface="Calibri" charset="0"/>
              </a:rPr>
              <a:t>{buy, don’t buy}</a:t>
            </a:r>
            <a:r>
              <a:rPr lang="en-US" sz="2000" dirty="0">
                <a:latin typeface="Calibri" charset="0"/>
              </a:rPr>
              <a:t> decision forms the </a:t>
            </a:r>
            <a:r>
              <a:rPr lang="en-US" sz="2000" i="1" dirty="0">
                <a:solidFill>
                  <a:srgbClr val="0000FF"/>
                </a:solidFill>
                <a:latin typeface="Calibri" charset="0"/>
              </a:rPr>
              <a:t>class attribute</a:t>
            </a:r>
            <a:r>
              <a:rPr lang="en-US" sz="2000" dirty="0">
                <a:latin typeface="Calibri" charset="0"/>
              </a:rPr>
              <a:t>.</a:t>
            </a:r>
          </a:p>
          <a:p>
            <a:pPr lvl="2" eaLnBrk="1" hangingPunct="1"/>
            <a:r>
              <a:rPr lang="en-US" sz="2000" dirty="0">
                <a:latin typeface="Calibri" charset="0"/>
              </a:rPr>
              <a:t>Collect various demographic, lifestyle, and company-interaction related information about all such customers.</a:t>
            </a:r>
          </a:p>
          <a:p>
            <a:pPr lvl="3" eaLnBrk="1" hangingPunct="1"/>
            <a:r>
              <a:rPr lang="en-US" sz="1800" dirty="0">
                <a:latin typeface="Calibri" charset="0"/>
              </a:rPr>
              <a:t>Type of business, where they stay, how much they earn, etc.</a:t>
            </a:r>
          </a:p>
          <a:p>
            <a:pPr lvl="2" eaLnBrk="1" hangingPunct="1"/>
            <a:r>
              <a:rPr lang="en-US" sz="2000" dirty="0">
                <a:latin typeface="Calibri" charset="0"/>
              </a:rPr>
              <a:t>Use this information as input attributes to learn a classifier model.</a:t>
            </a:r>
          </a:p>
        </p:txBody>
      </p:sp>
      <p:sp>
        <p:nvSpPr>
          <p:cNvPr id="14340" name="Text Box 4"/>
          <p:cNvSpPr txBox="1">
            <a:spLocks noChangeArrowheads="1"/>
          </p:cNvSpPr>
          <p:nvPr/>
        </p:nvSpPr>
        <p:spPr bwMode="auto">
          <a:xfrm>
            <a:off x="6705600" y="6019800"/>
            <a:ext cx="353609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400" b="1">
                <a:solidFill>
                  <a:schemeClr val="tx1"/>
                </a:solidFill>
                <a:latin typeface="Arial" charset="0"/>
                <a:ea typeface="ＭＳ Ｐゴシック" charset="0"/>
              </a:defRPr>
            </a:lvl1pPr>
            <a:lvl2pPr marL="742950" indent="-285750">
              <a:defRPr sz="1400" b="1">
                <a:solidFill>
                  <a:schemeClr val="tx1"/>
                </a:solidFill>
                <a:latin typeface="Arial" charset="0"/>
                <a:ea typeface="ＭＳ Ｐゴシック" charset="0"/>
              </a:defRPr>
            </a:lvl2pPr>
            <a:lvl3pPr marL="1143000" indent="-228600">
              <a:defRPr sz="1400" b="1">
                <a:solidFill>
                  <a:schemeClr val="tx1"/>
                </a:solidFill>
                <a:latin typeface="Arial" charset="0"/>
                <a:ea typeface="ＭＳ Ｐゴシック" charset="0"/>
              </a:defRPr>
            </a:lvl3pPr>
            <a:lvl4pPr marL="1600200" indent="-228600">
              <a:defRPr sz="1400" b="1">
                <a:solidFill>
                  <a:schemeClr val="tx1"/>
                </a:solidFill>
                <a:latin typeface="Arial" charset="0"/>
                <a:ea typeface="ＭＳ Ｐゴシック" charset="0"/>
              </a:defRPr>
            </a:lvl4pPr>
            <a:lvl5pPr marL="2057400" indent="-228600">
              <a:defRPr sz="1400" b="1">
                <a:solidFill>
                  <a:schemeClr val="tx1"/>
                </a:solidFill>
                <a:latin typeface="Arial" charset="0"/>
                <a:ea typeface="ＭＳ Ｐゴシック" charset="0"/>
              </a:defRPr>
            </a:lvl5pPr>
            <a:lvl6pPr marL="2514600" indent="-228600" eaLnBrk="0" fontAlgn="base" hangingPunct="0">
              <a:spcBef>
                <a:spcPct val="0"/>
              </a:spcBef>
              <a:spcAft>
                <a:spcPct val="0"/>
              </a:spcAft>
              <a:defRPr sz="1400" b="1">
                <a:solidFill>
                  <a:schemeClr val="tx1"/>
                </a:solidFill>
                <a:latin typeface="Arial" charset="0"/>
                <a:ea typeface="ＭＳ Ｐゴシック" charset="0"/>
              </a:defRPr>
            </a:lvl6pPr>
            <a:lvl7pPr marL="2971800" indent="-228600" eaLnBrk="0" fontAlgn="base" hangingPunct="0">
              <a:spcBef>
                <a:spcPct val="0"/>
              </a:spcBef>
              <a:spcAft>
                <a:spcPct val="0"/>
              </a:spcAft>
              <a:defRPr sz="1400" b="1">
                <a:solidFill>
                  <a:schemeClr val="tx1"/>
                </a:solidFill>
                <a:latin typeface="Arial" charset="0"/>
                <a:ea typeface="ＭＳ Ｐゴシック" charset="0"/>
              </a:defRPr>
            </a:lvl7pPr>
            <a:lvl8pPr marL="3429000" indent="-228600" eaLnBrk="0" fontAlgn="base" hangingPunct="0">
              <a:spcBef>
                <a:spcPct val="0"/>
              </a:spcBef>
              <a:spcAft>
                <a:spcPct val="0"/>
              </a:spcAft>
              <a:defRPr sz="1400" b="1">
                <a:solidFill>
                  <a:schemeClr val="tx1"/>
                </a:solidFill>
                <a:latin typeface="Arial" charset="0"/>
                <a:ea typeface="ＭＳ Ｐゴシック" charset="0"/>
              </a:defRPr>
            </a:lvl8pPr>
            <a:lvl9pPr marL="3886200" indent="-228600" eaLnBrk="0" fontAlgn="base" hangingPunct="0">
              <a:spcBef>
                <a:spcPct val="0"/>
              </a:spcBef>
              <a:spcAft>
                <a:spcPct val="0"/>
              </a:spcAft>
              <a:defRPr sz="1400" b="1">
                <a:solidFill>
                  <a:schemeClr val="tx1"/>
                </a:solidFill>
                <a:latin typeface="Arial" charset="0"/>
                <a:ea typeface="ＭＳ Ｐゴシック" charset="0"/>
              </a:defRPr>
            </a:lvl9pPr>
          </a:lstStyle>
          <a:p>
            <a:pPr>
              <a:defRPr/>
            </a:pPr>
            <a:r>
              <a:rPr lang="en-US" sz="1200" b="0" smtClean="0">
                <a:latin typeface="Times New Roman" charset="0"/>
                <a:cs typeface="+mn-cs"/>
              </a:rPr>
              <a:t>From [Berry &amp; Linoff] Data Mining Techniques, 1997</a:t>
            </a:r>
            <a:endParaRPr lang="en-US" sz="1200" smtClean="0">
              <a:latin typeface="Times New Roman" charset="0"/>
              <a:cs typeface="+mn-cs"/>
            </a:endParaRPr>
          </a:p>
        </p:txBody>
      </p:sp>
    </p:spTree>
    <p:extLst>
      <p:ext uri="{BB962C8B-B14F-4D97-AF65-F5344CB8AC3E}">
        <p14:creationId xmlns:p14="http://schemas.microsoft.com/office/powerpoint/2010/main" val="3685300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err="1" smtClean="0"/>
              <a:t>MoneyBall</a:t>
            </a:r>
            <a:r>
              <a:rPr lang="en-IE" dirty="0" smtClean="0"/>
              <a:t> Case Study</a:t>
            </a:r>
            <a:endParaRPr lang="en-IE" dirty="0"/>
          </a:p>
        </p:txBody>
      </p:sp>
      <p:sp>
        <p:nvSpPr>
          <p:cNvPr id="3" name="Content Placeholder 2"/>
          <p:cNvSpPr>
            <a:spLocks noGrp="1"/>
          </p:cNvSpPr>
          <p:nvPr>
            <p:ph idx="1"/>
          </p:nvPr>
        </p:nvSpPr>
        <p:spPr/>
        <p:txBody>
          <a:bodyPr>
            <a:normAutofit lnSpcReduction="10000"/>
          </a:bodyPr>
          <a:lstStyle/>
          <a:p>
            <a:pPr>
              <a:buFont typeface="Arial" charset="0"/>
              <a:buChar char="•"/>
              <a:defRPr/>
            </a:pPr>
            <a:r>
              <a:rPr lang="en-US" sz="3000" dirty="0">
                <a:solidFill>
                  <a:srgbClr val="9F0F10"/>
                </a:solidFill>
                <a:cs typeface="ＭＳ Ｐゴシック" charset="0"/>
              </a:rPr>
              <a:t>Problem: </a:t>
            </a:r>
            <a:r>
              <a:rPr lang="en-US" sz="3000" dirty="0">
                <a:cs typeface="ＭＳ Ｐゴシック" charset="0"/>
              </a:rPr>
              <a:t> Limited resources and outdated metrics</a:t>
            </a:r>
          </a:p>
          <a:p>
            <a:pPr>
              <a:buFont typeface="Arial" charset="0"/>
              <a:buChar char="•"/>
              <a:defRPr/>
            </a:pPr>
            <a:r>
              <a:rPr lang="en-US" sz="3000" dirty="0">
                <a:solidFill>
                  <a:srgbClr val="9F0F10"/>
                </a:solidFill>
                <a:cs typeface="ＭＳ Ｐゴシック" charset="0"/>
              </a:rPr>
              <a:t>Solutions: </a:t>
            </a:r>
            <a:r>
              <a:rPr lang="en-US" sz="3000" dirty="0">
                <a:cs typeface="ＭＳ Ｐゴシック" charset="0"/>
              </a:rPr>
              <a:t>Use improved statistical analysis to identify affordable, overlooked players</a:t>
            </a:r>
          </a:p>
          <a:p>
            <a:pPr>
              <a:buFont typeface="Arial" charset="0"/>
              <a:buChar char="•"/>
              <a:defRPr/>
            </a:pPr>
            <a:r>
              <a:rPr lang="en-US" sz="3000" dirty="0">
                <a:cs typeface="ＭＳ Ｐゴシック" charset="0"/>
              </a:rPr>
              <a:t>Demonstrates the use of business intelligence to optimize performance and keep costs low</a:t>
            </a:r>
          </a:p>
          <a:p>
            <a:pPr>
              <a:buFont typeface="Arial" charset="0"/>
              <a:buChar char="•"/>
              <a:defRPr/>
            </a:pPr>
            <a:r>
              <a:rPr lang="en-US" sz="3000" dirty="0">
                <a:cs typeface="ＭＳ Ｐゴシック" charset="0"/>
              </a:rPr>
              <a:t>Illustrates how information systems can provide advantages for a limited time</a:t>
            </a:r>
          </a:p>
          <a:p>
            <a:endParaRPr lang="en-IE" dirty="0"/>
          </a:p>
        </p:txBody>
      </p:sp>
    </p:spTree>
    <p:extLst>
      <p:ext uri="{BB962C8B-B14F-4D97-AF65-F5344CB8AC3E}">
        <p14:creationId xmlns:p14="http://schemas.microsoft.com/office/powerpoint/2010/main" val="142110834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pPr eaLnBrk="1" hangingPunct="1"/>
            <a:r>
              <a:rPr lang="en-US">
                <a:latin typeface="Calibri" charset="0"/>
              </a:rPr>
              <a:t>Clustering Definition</a:t>
            </a:r>
          </a:p>
        </p:txBody>
      </p:sp>
      <p:sp>
        <p:nvSpPr>
          <p:cNvPr id="745475" name="Rectangle 3"/>
          <p:cNvSpPr>
            <a:spLocks noGrp="1" noChangeArrowheads="1"/>
          </p:cNvSpPr>
          <p:nvPr>
            <p:ph idx="1"/>
          </p:nvPr>
        </p:nvSpPr>
        <p:spPr>
          <a:xfrm>
            <a:off x="328212" y="2675467"/>
            <a:ext cx="11416063" cy="3873968"/>
          </a:xfrm>
        </p:spPr>
        <p:txBody>
          <a:bodyPr rtlCol="0">
            <a:normAutofit/>
          </a:bodyPr>
          <a:lstStyle/>
          <a:p>
            <a:pPr eaLnBrk="1" fontAlgn="auto" hangingPunct="1">
              <a:lnSpc>
                <a:spcPct val="90000"/>
              </a:lnSpc>
              <a:spcAft>
                <a:spcPts val="0"/>
              </a:spcAft>
              <a:buFont typeface="Arial" panose="020B0604020202020204" pitchFamily="34" charset="0"/>
              <a:buChar char="•"/>
              <a:defRPr/>
            </a:pPr>
            <a:r>
              <a:rPr lang="en-US" altLang="en-US" sz="3000" dirty="0" smtClean="0">
                <a:ea typeface="+mn-ea"/>
              </a:rPr>
              <a:t>Given a set of data points, each having a set of attributes, and a similarity measure among them, find clusters such that</a:t>
            </a:r>
          </a:p>
          <a:p>
            <a:pPr lvl="1" eaLnBrk="1" fontAlgn="auto" hangingPunct="1">
              <a:lnSpc>
                <a:spcPct val="90000"/>
              </a:lnSpc>
              <a:spcAft>
                <a:spcPts val="0"/>
              </a:spcAft>
              <a:buFont typeface="Arial" panose="020B0604020202020204" pitchFamily="34" charset="0"/>
              <a:buChar char="–"/>
              <a:defRPr/>
            </a:pPr>
            <a:r>
              <a:rPr lang="en-US" altLang="en-US" sz="3000" dirty="0" smtClean="0">
                <a:ea typeface="+mn-ea"/>
              </a:rPr>
              <a:t>Data points in one cluster are more similar to one another.</a:t>
            </a:r>
          </a:p>
          <a:p>
            <a:pPr lvl="1" eaLnBrk="1" fontAlgn="auto" hangingPunct="1">
              <a:lnSpc>
                <a:spcPct val="90000"/>
              </a:lnSpc>
              <a:spcAft>
                <a:spcPts val="0"/>
              </a:spcAft>
              <a:buFont typeface="Arial" panose="020B0604020202020204" pitchFamily="34" charset="0"/>
              <a:buChar char="–"/>
              <a:defRPr/>
            </a:pPr>
            <a:r>
              <a:rPr lang="en-US" altLang="en-US" sz="3000" dirty="0" smtClean="0">
                <a:ea typeface="+mn-ea"/>
              </a:rPr>
              <a:t>Data points in separate clusters are less similar to one another.</a:t>
            </a:r>
          </a:p>
          <a:p>
            <a:pPr eaLnBrk="1" fontAlgn="auto" hangingPunct="1">
              <a:lnSpc>
                <a:spcPct val="90000"/>
              </a:lnSpc>
              <a:spcAft>
                <a:spcPts val="0"/>
              </a:spcAft>
              <a:buFont typeface="Arial" panose="020B0604020202020204" pitchFamily="34" charset="0"/>
              <a:buChar char="•"/>
              <a:defRPr/>
            </a:pPr>
            <a:r>
              <a:rPr lang="en-US" altLang="en-US" sz="3000" dirty="0" smtClean="0">
                <a:ea typeface="+mn-ea"/>
              </a:rPr>
              <a:t>Similarity Measures:</a:t>
            </a:r>
          </a:p>
          <a:p>
            <a:pPr lvl="1" eaLnBrk="1" fontAlgn="auto" hangingPunct="1">
              <a:lnSpc>
                <a:spcPct val="90000"/>
              </a:lnSpc>
              <a:spcAft>
                <a:spcPts val="0"/>
              </a:spcAft>
              <a:buFont typeface="Arial" panose="020B0604020202020204" pitchFamily="34" charset="0"/>
              <a:buChar char="–"/>
              <a:defRPr/>
            </a:pPr>
            <a:r>
              <a:rPr lang="en-US" altLang="en-US" sz="3000" dirty="0" smtClean="0">
                <a:ea typeface="+mn-ea"/>
              </a:rPr>
              <a:t>Euclidean Distance if attributes are continuous.</a:t>
            </a:r>
          </a:p>
          <a:p>
            <a:pPr lvl="1" eaLnBrk="1" fontAlgn="auto" hangingPunct="1">
              <a:lnSpc>
                <a:spcPct val="90000"/>
              </a:lnSpc>
              <a:spcAft>
                <a:spcPts val="0"/>
              </a:spcAft>
              <a:buFont typeface="Arial" panose="020B0604020202020204" pitchFamily="34" charset="0"/>
              <a:buChar char="–"/>
              <a:defRPr/>
            </a:pPr>
            <a:r>
              <a:rPr lang="en-US" altLang="en-US" sz="3000" dirty="0" smtClean="0">
                <a:ea typeface="+mn-ea"/>
              </a:rPr>
              <a:t>Other Problem-specific Measures.</a:t>
            </a:r>
          </a:p>
        </p:txBody>
      </p:sp>
    </p:spTree>
    <p:extLst>
      <p:ext uri="{BB962C8B-B14F-4D97-AF65-F5344CB8AC3E}">
        <p14:creationId xmlns:p14="http://schemas.microsoft.com/office/powerpoint/2010/main" val="26956073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latin typeface="Calibri" charset="0"/>
              </a:rPr>
              <a:t>Illustrating Clustering</a:t>
            </a:r>
          </a:p>
        </p:txBody>
      </p:sp>
      <p:sp>
        <p:nvSpPr>
          <p:cNvPr id="20483" name="Text Box 3"/>
          <p:cNvSpPr txBox="1">
            <a:spLocks noChangeArrowheads="1"/>
          </p:cNvSpPr>
          <p:nvPr/>
        </p:nvSpPr>
        <p:spPr bwMode="auto">
          <a:xfrm>
            <a:off x="465189" y="2151536"/>
            <a:ext cx="59811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lvl1pPr marL="168275" indent="-168275">
              <a:defRPr sz="1400" b="1">
                <a:solidFill>
                  <a:schemeClr val="tx1"/>
                </a:solidFill>
                <a:latin typeface="Arial" charset="0"/>
                <a:ea typeface="ＭＳ Ｐゴシック" charset="0"/>
              </a:defRPr>
            </a:lvl1pPr>
            <a:lvl2pPr marL="742950" indent="-285750">
              <a:defRPr sz="1400" b="1">
                <a:solidFill>
                  <a:schemeClr val="tx1"/>
                </a:solidFill>
                <a:latin typeface="Arial" charset="0"/>
                <a:ea typeface="ＭＳ Ｐゴシック" charset="0"/>
              </a:defRPr>
            </a:lvl2pPr>
            <a:lvl3pPr marL="1143000" indent="-228600">
              <a:defRPr sz="1400" b="1">
                <a:solidFill>
                  <a:schemeClr val="tx1"/>
                </a:solidFill>
                <a:latin typeface="Arial" charset="0"/>
                <a:ea typeface="ＭＳ Ｐゴシック" charset="0"/>
              </a:defRPr>
            </a:lvl3pPr>
            <a:lvl4pPr marL="1600200" indent="-228600">
              <a:defRPr sz="1400" b="1">
                <a:solidFill>
                  <a:schemeClr val="tx1"/>
                </a:solidFill>
                <a:latin typeface="Arial" charset="0"/>
                <a:ea typeface="ＭＳ Ｐゴシック" charset="0"/>
              </a:defRPr>
            </a:lvl4pPr>
            <a:lvl5pPr marL="2057400" indent="-228600">
              <a:defRPr sz="1400" b="1">
                <a:solidFill>
                  <a:schemeClr val="tx1"/>
                </a:solidFill>
                <a:latin typeface="Arial" charset="0"/>
                <a:ea typeface="ＭＳ Ｐゴシック" charset="0"/>
              </a:defRPr>
            </a:lvl5pPr>
            <a:lvl6pPr marL="2514600" indent="-228600" eaLnBrk="0" fontAlgn="base" hangingPunct="0">
              <a:spcBef>
                <a:spcPct val="0"/>
              </a:spcBef>
              <a:spcAft>
                <a:spcPct val="0"/>
              </a:spcAft>
              <a:defRPr sz="1400" b="1">
                <a:solidFill>
                  <a:schemeClr val="tx1"/>
                </a:solidFill>
                <a:latin typeface="Arial" charset="0"/>
                <a:ea typeface="ＭＳ Ｐゴシック" charset="0"/>
              </a:defRPr>
            </a:lvl6pPr>
            <a:lvl7pPr marL="2971800" indent="-228600" eaLnBrk="0" fontAlgn="base" hangingPunct="0">
              <a:spcBef>
                <a:spcPct val="0"/>
              </a:spcBef>
              <a:spcAft>
                <a:spcPct val="0"/>
              </a:spcAft>
              <a:defRPr sz="1400" b="1">
                <a:solidFill>
                  <a:schemeClr val="tx1"/>
                </a:solidFill>
                <a:latin typeface="Arial" charset="0"/>
                <a:ea typeface="ＭＳ Ｐゴシック" charset="0"/>
              </a:defRPr>
            </a:lvl7pPr>
            <a:lvl8pPr marL="3429000" indent="-228600" eaLnBrk="0" fontAlgn="base" hangingPunct="0">
              <a:spcBef>
                <a:spcPct val="0"/>
              </a:spcBef>
              <a:spcAft>
                <a:spcPct val="0"/>
              </a:spcAft>
              <a:defRPr sz="1400" b="1">
                <a:solidFill>
                  <a:schemeClr val="tx1"/>
                </a:solidFill>
                <a:latin typeface="Arial" charset="0"/>
                <a:ea typeface="ＭＳ Ｐゴシック" charset="0"/>
              </a:defRPr>
            </a:lvl8pPr>
            <a:lvl9pPr marL="3886200" indent="-228600" eaLnBrk="0" fontAlgn="base" hangingPunct="0">
              <a:spcBef>
                <a:spcPct val="0"/>
              </a:spcBef>
              <a:spcAft>
                <a:spcPct val="0"/>
              </a:spcAft>
              <a:defRPr sz="1400" b="1">
                <a:solidFill>
                  <a:schemeClr val="tx1"/>
                </a:solidFill>
                <a:latin typeface="Arial" charset="0"/>
                <a:ea typeface="ＭＳ Ｐゴシック" charset="0"/>
              </a:defRPr>
            </a:lvl9pPr>
          </a:lstStyle>
          <a:p>
            <a:pPr>
              <a:spcBef>
                <a:spcPct val="20000"/>
              </a:spcBef>
              <a:buClr>
                <a:schemeClr val="accent2"/>
              </a:buClr>
              <a:buFont typeface="Monotype Sorts" charset="0"/>
              <a:buChar char="x"/>
              <a:defRPr/>
            </a:pPr>
            <a:r>
              <a:rPr kumimoji="1" lang="en-US" sz="2000" b="0" dirty="0" smtClean="0">
                <a:latin typeface="Tahoma" charset="0"/>
                <a:cs typeface="+mn-cs"/>
              </a:rPr>
              <a:t>Euclidean Distance Based Clustering in 3-D space.</a:t>
            </a:r>
          </a:p>
        </p:txBody>
      </p:sp>
      <p:sp>
        <p:nvSpPr>
          <p:cNvPr id="20484" name="Text Box 4"/>
          <p:cNvSpPr txBox="1">
            <a:spLocks noChangeArrowheads="1"/>
          </p:cNvSpPr>
          <p:nvPr/>
        </p:nvSpPr>
        <p:spPr bwMode="auto">
          <a:xfrm>
            <a:off x="2130314" y="2837336"/>
            <a:ext cx="2791149" cy="830997"/>
          </a:xfrm>
          <a:prstGeom prst="rect">
            <a:avLst/>
          </a:prstGeom>
          <a:solidFill>
            <a:srgbClr val="00FFCC"/>
          </a:solidFill>
          <a:ln>
            <a:noFill/>
          </a:ln>
          <a:effectLst>
            <a:outerShdw blurRad="63500" dist="107763" dir="2700000" algn="ctr" rotWithShape="0">
              <a:schemeClr val="bg2">
                <a:alpha val="74998"/>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1400" b="1">
                <a:solidFill>
                  <a:schemeClr val="tx1"/>
                </a:solidFill>
                <a:latin typeface="Arial" charset="0"/>
                <a:ea typeface="ＭＳ Ｐゴシック" charset="0"/>
              </a:defRPr>
            </a:lvl1pPr>
            <a:lvl2pPr marL="742950" indent="-285750">
              <a:defRPr sz="1400" b="1">
                <a:solidFill>
                  <a:schemeClr val="tx1"/>
                </a:solidFill>
                <a:latin typeface="Arial" charset="0"/>
                <a:ea typeface="ＭＳ Ｐゴシック" charset="0"/>
              </a:defRPr>
            </a:lvl2pPr>
            <a:lvl3pPr marL="1143000" indent="-228600">
              <a:defRPr sz="1400" b="1">
                <a:solidFill>
                  <a:schemeClr val="tx1"/>
                </a:solidFill>
                <a:latin typeface="Arial" charset="0"/>
                <a:ea typeface="ＭＳ Ｐゴシック" charset="0"/>
              </a:defRPr>
            </a:lvl3pPr>
            <a:lvl4pPr marL="1600200" indent="-228600">
              <a:defRPr sz="1400" b="1">
                <a:solidFill>
                  <a:schemeClr val="tx1"/>
                </a:solidFill>
                <a:latin typeface="Arial" charset="0"/>
                <a:ea typeface="ＭＳ Ｐゴシック" charset="0"/>
              </a:defRPr>
            </a:lvl4pPr>
            <a:lvl5pPr marL="2057400" indent="-228600">
              <a:defRPr sz="1400" b="1">
                <a:solidFill>
                  <a:schemeClr val="tx1"/>
                </a:solidFill>
                <a:latin typeface="Arial" charset="0"/>
                <a:ea typeface="ＭＳ Ｐゴシック" charset="0"/>
              </a:defRPr>
            </a:lvl5pPr>
            <a:lvl6pPr marL="2514600" indent="-228600" eaLnBrk="0" fontAlgn="base" hangingPunct="0">
              <a:spcBef>
                <a:spcPct val="0"/>
              </a:spcBef>
              <a:spcAft>
                <a:spcPct val="0"/>
              </a:spcAft>
              <a:defRPr sz="1400" b="1">
                <a:solidFill>
                  <a:schemeClr val="tx1"/>
                </a:solidFill>
                <a:latin typeface="Arial" charset="0"/>
                <a:ea typeface="ＭＳ Ｐゴシック" charset="0"/>
              </a:defRPr>
            </a:lvl6pPr>
            <a:lvl7pPr marL="2971800" indent="-228600" eaLnBrk="0" fontAlgn="base" hangingPunct="0">
              <a:spcBef>
                <a:spcPct val="0"/>
              </a:spcBef>
              <a:spcAft>
                <a:spcPct val="0"/>
              </a:spcAft>
              <a:defRPr sz="1400" b="1">
                <a:solidFill>
                  <a:schemeClr val="tx1"/>
                </a:solidFill>
                <a:latin typeface="Arial" charset="0"/>
                <a:ea typeface="ＭＳ Ｐゴシック" charset="0"/>
              </a:defRPr>
            </a:lvl7pPr>
            <a:lvl8pPr marL="3429000" indent="-228600" eaLnBrk="0" fontAlgn="base" hangingPunct="0">
              <a:spcBef>
                <a:spcPct val="0"/>
              </a:spcBef>
              <a:spcAft>
                <a:spcPct val="0"/>
              </a:spcAft>
              <a:defRPr sz="1400" b="1">
                <a:solidFill>
                  <a:schemeClr val="tx1"/>
                </a:solidFill>
                <a:latin typeface="Arial" charset="0"/>
                <a:ea typeface="ＭＳ Ｐゴシック" charset="0"/>
              </a:defRPr>
            </a:lvl8pPr>
            <a:lvl9pPr marL="3886200" indent="-228600" eaLnBrk="0" fontAlgn="base" hangingPunct="0">
              <a:spcBef>
                <a:spcPct val="0"/>
              </a:spcBef>
              <a:spcAft>
                <a:spcPct val="0"/>
              </a:spcAft>
              <a:defRPr sz="1400" b="1">
                <a:solidFill>
                  <a:schemeClr val="tx1"/>
                </a:solidFill>
                <a:latin typeface="Arial" charset="0"/>
                <a:ea typeface="ＭＳ Ｐゴシック" charset="0"/>
              </a:defRPr>
            </a:lvl9pPr>
          </a:lstStyle>
          <a:p>
            <a:pPr algn="ctr">
              <a:defRPr/>
            </a:pPr>
            <a:r>
              <a:rPr lang="en-US" sz="2400" b="0" dirty="0" err="1" smtClean="0">
                <a:latin typeface="Times New Roman" charset="0"/>
                <a:cs typeface="+mn-cs"/>
              </a:rPr>
              <a:t>Intracluster</a:t>
            </a:r>
            <a:r>
              <a:rPr lang="en-US" sz="2400" b="0" dirty="0" smtClean="0">
                <a:latin typeface="Times New Roman" charset="0"/>
                <a:cs typeface="+mn-cs"/>
              </a:rPr>
              <a:t> distances</a:t>
            </a:r>
          </a:p>
          <a:p>
            <a:pPr algn="ctr">
              <a:defRPr/>
            </a:pPr>
            <a:r>
              <a:rPr lang="en-US" sz="2400" b="0" dirty="0" smtClean="0">
                <a:latin typeface="Times New Roman" charset="0"/>
                <a:cs typeface="+mn-cs"/>
              </a:rPr>
              <a:t>are minimized</a:t>
            </a:r>
          </a:p>
        </p:txBody>
      </p:sp>
      <p:sp>
        <p:nvSpPr>
          <p:cNvPr id="20485" name="Text Box 5"/>
          <p:cNvSpPr txBox="1">
            <a:spLocks noChangeArrowheads="1"/>
          </p:cNvSpPr>
          <p:nvPr/>
        </p:nvSpPr>
        <p:spPr bwMode="auto">
          <a:xfrm>
            <a:off x="7311914" y="2837336"/>
            <a:ext cx="2791149" cy="830997"/>
          </a:xfrm>
          <a:prstGeom prst="rect">
            <a:avLst/>
          </a:prstGeom>
          <a:solidFill>
            <a:srgbClr val="00FFCC"/>
          </a:solidFill>
          <a:ln>
            <a:noFill/>
          </a:ln>
          <a:effectLst>
            <a:outerShdw blurRad="63500" dist="107763" dir="2700000" algn="ctr" rotWithShape="0">
              <a:schemeClr val="bg2">
                <a:alpha val="74998"/>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1400" b="1">
                <a:solidFill>
                  <a:schemeClr val="tx1"/>
                </a:solidFill>
                <a:latin typeface="Arial" charset="0"/>
                <a:ea typeface="ＭＳ Ｐゴシック" charset="0"/>
              </a:defRPr>
            </a:lvl1pPr>
            <a:lvl2pPr marL="742950" indent="-285750">
              <a:defRPr sz="1400" b="1">
                <a:solidFill>
                  <a:schemeClr val="tx1"/>
                </a:solidFill>
                <a:latin typeface="Arial" charset="0"/>
                <a:ea typeface="ＭＳ Ｐゴシック" charset="0"/>
              </a:defRPr>
            </a:lvl2pPr>
            <a:lvl3pPr marL="1143000" indent="-228600">
              <a:defRPr sz="1400" b="1">
                <a:solidFill>
                  <a:schemeClr val="tx1"/>
                </a:solidFill>
                <a:latin typeface="Arial" charset="0"/>
                <a:ea typeface="ＭＳ Ｐゴシック" charset="0"/>
              </a:defRPr>
            </a:lvl3pPr>
            <a:lvl4pPr marL="1600200" indent="-228600">
              <a:defRPr sz="1400" b="1">
                <a:solidFill>
                  <a:schemeClr val="tx1"/>
                </a:solidFill>
                <a:latin typeface="Arial" charset="0"/>
                <a:ea typeface="ＭＳ Ｐゴシック" charset="0"/>
              </a:defRPr>
            </a:lvl4pPr>
            <a:lvl5pPr marL="2057400" indent="-228600">
              <a:defRPr sz="1400" b="1">
                <a:solidFill>
                  <a:schemeClr val="tx1"/>
                </a:solidFill>
                <a:latin typeface="Arial" charset="0"/>
                <a:ea typeface="ＭＳ Ｐゴシック" charset="0"/>
              </a:defRPr>
            </a:lvl5pPr>
            <a:lvl6pPr marL="2514600" indent="-228600" eaLnBrk="0" fontAlgn="base" hangingPunct="0">
              <a:spcBef>
                <a:spcPct val="0"/>
              </a:spcBef>
              <a:spcAft>
                <a:spcPct val="0"/>
              </a:spcAft>
              <a:defRPr sz="1400" b="1">
                <a:solidFill>
                  <a:schemeClr val="tx1"/>
                </a:solidFill>
                <a:latin typeface="Arial" charset="0"/>
                <a:ea typeface="ＭＳ Ｐゴシック" charset="0"/>
              </a:defRPr>
            </a:lvl6pPr>
            <a:lvl7pPr marL="2971800" indent="-228600" eaLnBrk="0" fontAlgn="base" hangingPunct="0">
              <a:spcBef>
                <a:spcPct val="0"/>
              </a:spcBef>
              <a:spcAft>
                <a:spcPct val="0"/>
              </a:spcAft>
              <a:defRPr sz="1400" b="1">
                <a:solidFill>
                  <a:schemeClr val="tx1"/>
                </a:solidFill>
                <a:latin typeface="Arial" charset="0"/>
                <a:ea typeface="ＭＳ Ｐゴシック" charset="0"/>
              </a:defRPr>
            </a:lvl7pPr>
            <a:lvl8pPr marL="3429000" indent="-228600" eaLnBrk="0" fontAlgn="base" hangingPunct="0">
              <a:spcBef>
                <a:spcPct val="0"/>
              </a:spcBef>
              <a:spcAft>
                <a:spcPct val="0"/>
              </a:spcAft>
              <a:defRPr sz="1400" b="1">
                <a:solidFill>
                  <a:schemeClr val="tx1"/>
                </a:solidFill>
                <a:latin typeface="Arial" charset="0"/>
                <a:ea typeface="ＭＳ Ｐゴシック" charset="0"/>
              </a:defRPr>
            </a:lvl8pPr>
            <a:lvl9pPr marL="3886200" indent="-228600" eaLnBrk="0" fontAlgn="base" hangingPunct="0">
              <a:spcBef>
                <a:spcPct val="0"/>
              </a:spcBef>
              <a:spcAft>
                <a:spcPct val="0"/>
              </a:spcAft>
              <a:defRPr sz="1400" b="1">
                <a:solidFill>
                  <a:schemeClr val="tx1"/>
                </a:solidFill>
                <a:latin typeface="Arial" charset="0"/>
                <a:ea typeface="ＭＳ Ｐゴシック" charset="0"/>
              </a:defRPr>
            </a:lvl9pPr>
          </a:lstStyle>
          <a:p>
            <a:pPr algn="ctr">
              <a:defRPr/>
            </a:pPr>
            <a:r>
              <a:rPr lang="en-US" sz="2400" b="0" smtClean="0">
                <a:latin typeface="Times New Roman" charset="0"/>
                <a:cs typeface="+mn-cs"/>
              </a:rPr>
              <a:t>Intercluster distances</a:t>
            </a:r>
          </a:p>
          <a:p>
            <a:pPr algn="ctr">
              <a:defRPr/>
            </a:pPr>
            <a:r>
              <a:rPr lang="en-US" sz="2400" b="0" smtClean="0">
                <a:latin typeface="Times New Roman" charset="0"/>
                <a:cs typeface="+mn-cs"/>
              </a:rPr>
              <a:t>are maximized</a:t>
            </a:r>
          </a:p>
        </p:txBody>
      </p:sp>
      <p:grpSp>
        <p:nvGrpSpPr>
          <p:cNvPr id="44038" name="Group 6"/>
          <p:cNvGrpSpPr>
            <a:grpSpLocks/>
          </p:cNvGrpSpPr>
          <p:nvPr/>
        </p:nvGrpSpPr>
        <p:grpSpPr bwMode="auto">
          <a:xfrm>
            <a:off x="4325989" y="4056536"/>
            <a:ext cx="4064000" cy="2678113"/>
            <a:chOff x="2160" y="2544"/>
            <a:chExt cx="1920" cy="1687"/>
          </a:xfrm>
        </p:grpSpPr>
        <p:sp>
          <p:nvSpPr>
            <p:cNvPr id="20488" name="Line 7"/>
            <p:cNvSpPr>
              <a:spLocks noChangeShapeType="1"/>
            </p:cNvSpPr>
            <p:nvPr/>
          </p:nvSpPr>
          <p:spPr bwMode="auto">
            <a:xfrm>
              <a:off x="2736" y="2544"/>
              <a:ext cx="0" cy="115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0489" name="Line 8"/>
            <p:cNvSpPr>
              <a:spLocks noChangeShapeType="1"/>
            </p:cNvSpPr>
            <p:nvPr/>
          </p:nvSpPr>
          <p:spPr bwMode="auto">
            <a:xfrm>
              <a:off x="2736" y="3696"/>
              <a:ext cx="13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44042" name="Freeform 9"/>
            <p:cNvSpPr>
              <a:spLocks/>
            </p:cNvSpPr>
            <p:nvPr/>
          </p:nvSpPr>
          <p:spPr bwMode="auto">
            <a:xfrm>
              <a:off x="2226" y="3696"/>
              <a:ext cx="510" cy="535"/>
            </a:xfrm>
            <a:custGeom>
              <a:avLst/>
              <a:gdLst>
                <a:gd name="T0" fmla="*/ 510 w 510"/>
                <a:gd name="T1" fmla="*/ 0 h 535"/>
                <a:gd name="T2" fmla="*/ 0 w 510"/>
                <a:gd name="T3" fmla="*/ 535 h 535"/>
                <a:gd name="T4" fmla="*/ 0 60000 65536"/>
                <a:gd name="T5" fmla="*/ 0 60000 65536"/>
              </a:gdLst>
              <a:ahLst/>
              <a:cxnLst>
                <a:cxn ang="T4">
                  <a:pos x="T0" y="T1"/>
                </a:cxn>
                <a:cxn ang="T5">
                  <a:pos x="T2" y="T3"/>
                </a:cxn>
              </a:cxnLst>
              <a:rect l="0" t="0" r="r" b="b"/>
              <a:pathLst>
                <a:path w="510" h="535">
                  <a:moveTo>
                    <a:pt x="510" y="0"/>
                  </a:moveTo>
                  <a:lnTo>
                    <a:pt x="0" y="535"/>
                  </a:lnTo>
                </a:path>
              </a:pathLst>
            </a:custGeom>
            <a:noFill/>
            <a:ln w="9525">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91" name="AutoShape 10"/>
            <p:cNvSpPr>
              <a:spLocks noChangeArrowheads="1"/>
            </p:cNvSpPr>
            <p:nvPr/>
          </p:nvSpPr>
          <p:spPr bwMode="auto">
            <a:xfrm>
              <a:off x="3264" y="2880"/>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IE">
                <a:cs typeface="+mn-cs"/>
              </a:endParaRPr>
            </a:p>
          </p:txBody>
        </p:sp>
        <p:sp>
          <p:nvSpPr>
            <p:cNvPr id="20492" name="AutoShape 11"/>
            <p:cNvSpPr>
              <a:spLocks noChangeArrowheads="1"/>
            </p:cNvSpPr>
            <p:nvPr/>
          </p:nvSpPr>
          <p:spPr bwMode="auto">
            <a:xfrm>
              <a:off x="3408" y="2880"/>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IE">
                <a:cs typeface="+mn-cs"/>
              </a:endParaRPr>
            </a:p>
          </p:txBody>
        </p:sp>
        <p:sp>
          <p:nvSpPr>
            <p:cNvPr id="20493" name="AutoShape 12"/>
            <p:cNvSpPr>
              <a:spLocks noChangeArrowheads="1"/>
            </p:cNvSpPr>
            <p:nvPr/>
          </p:nvSpPr>
          <p:spPr bwMode="auto">
            <a:xfrm>
              <a:off x="3360" y="2736"/>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IE">
                <a:cs typeface="+mn-cs"/>
              </a:endParaRPr>
            </a:p>
          </p:txBody>
        </p:sp>
        <p:sp>
          <p:nvSpPr>
            <p:cNvPr id="20494" name="AutoShape 13"/>
            <p:cNvSpPr>
              <a:spLocks noChangeArrowheads="1"/>
            </p:cNvSpPr>
            <p:nvPr/>
          </p:nvSpPr>
          <p:spPr bwMode="auto">
            <a:xfrm>
              <a:off x="3360" y="3024"/>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IE">
                <a:cs typeface="+mn-cs"/>
              </a:endParaRPr>
            </a:p>
          </p:txBody>
        </p:sp>
        <p:sp>
          <p:nvSpPr>
            <p:cNvPr id="20495" name="AutoShape 14"/>
            <p:cNvSpPr>
              <a:spLocks noChangeArrowheads="1"/>
            </p:cNvSpPr>
            <p:nvPr/>
          </p:nvSpPr>
          <p:spPr bwMode="auto">
            <a:xfrm>
              <a:off x="3600" y="2880"/>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IE">
                <a:cs typeface="+mn-cs"/>
              </a:endParaRPr>
            </a:p>
          </p:txBody>
        </p:sp>
        <p:sp>
          <p:nvSpPr>
            <p:cNvPr id="20496" name="AutoShape 15"/>
            <p:cNvSpPr>
              <a:spLocks noChangeArrowheads="1"/>
            </p:cNvSpPr>
            <p:nvPr/>
          </p:nvSpPr>
          <p:spPr bwMode="auto">
            <a:xfrm>
              <a:off x="3504" y="2784"/>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IE">
                <a:cs typeface="+mn-cs"/>
              </a:endParaRPr>
            </a:p>
          </p:txBody>
        </p:sp>
        <p:sp>
          <p:nvSpPr>
            <p:cNvPr id="20497" name="AutoShape 16"/>
            <p:cNvSpPr>
              <a:spLocks noChangeArrowheads="1"/>
            </p:cNvSpPr>
            <p:nvPr/>
          </p:nvSpPr>
          <p:spPr bwMode="auto">
            <a:xfrm>
              <a:off x="3168" y="2736"/>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IE">
                <a:cs typeface="+mn-cs"/>
              </a:endParaRPr>
            </a:p>
          </p:txBody>
        </p:sp>
        <p:sp>
          <p:nvSpPr>
            <p:cNvPr id="20498" name="AutoShape 17"/>
            <p:cNvSpPr>
              <a:spLocks noChangeArrowheads="1"/>
            </p:cNvSpPr>
            <p:nvPr/>
          </p:nvSpPr>
          <p:spPr bwMode="auto">
            <a:xfrm>
              <a:off x="3504" y="2976"/>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IE">
                <a:cs typeface="+mn-cs"/>
              </a:endParaRPr>
            </a:p>
          </p:txBody>
        </p:sp>
        <p:sp>
          <p:nvSpPr>
            <p:cNvPr id="20499" name="AutoShape 18"/>
            <p:cNvSpPr>
              <a:spLocks noChangeArrowheads="1"/>
            </p:cNvSpPr>
            <p:nvPr/>
          </p:nvSpPr>
          <p:spPr bwMode="auto">
            <a:xfrm>
              <a:off x="3168" y="2976"/>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IE">
                <a:cs typeface="+mn-cs"/>
              </a:endParaRPr>
            </a:p>
          </p:txBody>
        </p:sp>
        <p:sp>
          <p:nvSpPr>
            <p:cNvPr id="20500" name="AutoShape 19"/>
            <p:cNvSpPr>
              <a:spLocks noChangeArrowheads="1"/>
            </p:cNvSpPr>
            <p:nvPr/>
          </p:nvSpPr>
          <p:spPr bwMode="auto">
            <a:xfrm>
              <a:off x="2160" y="3264"/>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IE">
                <a:cs typeface="+mn-cs"/>
              </a:endParaRPr>
            </a:p>
          </p:txBody>
        </p:sp>
        <p:sp>
          <p:nvSpPr>
            <p:cNvPr id="20501" name="AutoShape 20"/>
            <p:cNvSpPr>
              <a:spLocks noChangeArrowheads="1"/>
            </p:cNvSpPr>
            <p:nvPr/>
          </p:nvSpPr>
          <p:spPr bwMode="auto">
            <a:xfrm>
              <a:off x="2304" y="3312"/>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IE">
                <a:cs typeface="+mn-cs"/>
              </a:endParaRPr>
            </a:p>
          </p:txBody>
        </p:sp>
        <p:sp>
          <p:nvSpPr>
            <p:cNvPr id="20502" name="AutoShape 21"/>
            <p:cNvSpPr>
              <a:spLocks noChangeArrowheads="1"/>
            </p:cNvSpPr>
            <p:nvPr/>
          </p:nvSpPr>
          <p:spPr bwMode="auto">
            <a:xfrm>
              <a:off x="2304" y="3456"/>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IE">
                <a:cs typeface="+mn-cs"/>
              </a:endParaRPr>
            </a:p>
          </p:txBody>
        </p:sp>
        <p:sp>
          <p:nvSpPr>
            <p:cNvPr id="20503" name="AutoShape 22"/>
            <p:cNvSpPr>
              <a:spLocks noChangeArrowheads="1"/>
            </p:cNvSpPr>
            <p:nvPr/>
          </p:nvSpPr>
          <p:spPr bwMode="auto">
            <a:xfrm>
              <a:off x="2448" y="3312"/>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IE">
                <a:cs typeface="+mn-cs"/>
              </a:endParaRPr>
            </a:p>
          </p:txBody>
        </p:sp>
        <p:sp>
          <p:nvSpPr>
            <p:cNvPr id="20504" name="AutoShape 23"/>
            <p:cNvSpPr>
              <a:spLocks noChangeArrowheads="1"/>
            </p:cNvSpPr>
            <p:nvPr/>
          </p:nvSpPr>
          <p:spPr bwMode="auto">
            <a:xfrm>
              <a:off x="2352" y="3168"/>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IE">
                <a:cs typeface="+mn-cs"/>
              </a:endParaRPr>
            </a:p>
          </p:txBody>
        </p:sp>
        <p:sp>
          <p:nvSpPr>
            <p:cNvPr id="20505" name="AutoShape 24"/>
            <p:cNvSpPr>
              <a:spLocks noChangeArrowheads="1"/>
            </p:cNvSpPr>
            <p:nvPr/>
          </p:nvSpPr>
          <p:spPr bwMode="auto">
            <a:xfrm>
              <a:off x="2448" y="3456"/>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IE">
                <a:cs typeface="+mn-cs"/>
              </a:endParaRPr>
            </a:p>
          </p:txBody>
        </p:sp>
        <p:sp>
          <p:nvSpPr>
            <p:cNvPr id="20506" name="AutoShape 25"/>
            <p:cNvSpPr>
              <a:spLocks noChangeArrowheads="1"/>
            </p:cNvSpPr>
            <p:nvPr/>
          </p:nvSpPr>
          <p:spPr bwMode="auto">
            <a:xfrm>
              <a:off x="2160" y="3408"/>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IE">
                <a:cs typeface="+mn-cs"/>
              </a:endParaRPr>
            </a:p>
          </p:txBody>
        </p:sp>
        <p:sp>
          <p:nvSpPr>
            <p:cNvPr id="20507" name="AutoShape 26"/>
            <p:cNvSpPr>
              <a:spLocks noChangeArrowheads="1"/>
            </p:cNvSpPr>
            <p:nvPr/>
          </p:nvSpPr>
          <p:spPr bwMode="auto">
            <a:xfrm>
              <a:off x="3504" y="3552"/>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IE">
                <a:cs typeface="+mn-cs"/>
              </a:endParaRPr>
            </a:p>
          </p:txBody>
        </p:sp>
        <p:sp>
          <p:nvSpPr>
            <p:cNvPr id="20508" name="AutoShape 27"/>
            <p:cNvSpPr>
              <a:spLocks noChangeArrowheads="1"/>
            </p:cNvSpPr>
            <p:nvPr/>
          </p:nvSpPr>
          <p:spPr bwMode="auto">
            <a:xfrm>
              <a:off x="3792" y="3600"/>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IE">
                <a:cs typeface="+mn-cs"/>
              </a:endParaRPr>
            </a:p>
          </p:txBody>
        </p:sp>
        <p:sp>
          <p:nvSpPr>
            <p:cNvPr id="20509" name="AutoShape 28"/>
            <p:cNvSpPr>
              <a:spLocks noChangeArrowheads="1"/>
            </p:cNvSpPr>
            <p:nvPr/>
          </p:nvSpPr>
          <p:spPr bwMode="auto">
            <a:xfrm>
              <a:off x="3648" y="3696"/>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IE">
                <a:cs typeface="+mn-cs"/>
              </a:endParaRPr>
            </a:p>
          </p:txBody>
        </p:sp>
        <p:sp>
          <p:nvSpPr>
            <p:cNvPr id="20510" name="AutoShape 29"/>
            <p:cNvSpPr>
              <a:spLocks noChangeArrowheads="1"/>
            </p:cNvSpPr>
            <p:nvPr/>
          </p:nvSpPr>
          <p:spPr bwMode="auto">
            <a:xfrm>
              <a:off x="3504" y="3792"/>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IE">
                <a:cs typeface="+mn-cs"/>
              </a:endParaRPr>
            </a:p>
          </p:txBody>
        </p:sp>
        <p:sp>
          <p:nvSpPr>
            <p:cNvPr id="20511" name="AutoShape 30"/>
            <p:cNvSpPr>
              <a:spLocks noChangeArrowheads="1"/>
            </p:cNvSpPr>
            <p:nvPr/>
          </p:nvSpPr>
          <p:spPr bwMode="auto">
            <a:xfrm>
              <a:off x="3696" y="3792"/>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IE">
                <a:cs typeface="+mn-cs"/>
              </a:endParaRPr>
            </a:p>
          </p:txBody>
        </p:sp>
        <p:sp>
          <p:nvSpPr>
            <p:cNvPr id="20512" name="AutoShape 31"/>
            <p:cNvSpPr>
              <a:spLocks noChangeArrowheads="1"/>
            </p:cNvSpPr>
            <p:nvPr/>
          </p:nvSpPr>
          <p:spPr bwMode="auto">
            <a:xfrm flipV="1">
              <a:off x="3504" y="3648"/>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IE">
                <a:cs typeface="+mn-cs"/>
              </a:endParaRPr>
            </a:p>
          </p:txBody>
        </p:sp>
        <p:sp>
          <p:nvSpPr>
            <p:cNvPr id="20513" name="AutoShape 32"/>
            <p:cNvSpPr>
              <a:spLocks noChangeArrowheads="1"/>
            </p:cNvSpPr>
            <p:nvPr/>
          </p:nvSpPr>
          <p:spPr bwMode="auto">
            <a:xfrm>
              <a:off x="3696" y="3504"/>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IE">
                <a:cs typeface="+mn-cs"/>
              </a:endParaRPr>
            </a:p>
          </p:txBody>
        </p:sp>
      </p:grpSp>
    </p:spTree>
    <p:extLst>
      <p:ext uri="{BB962C8B-B14F-4D97-AF65-F5344CB8AC3E}">
        <p14:creationId xmlns:p14="http://schemas.microsoft.com/office/powerpoint/2010/main" val="39283614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pPr eaLnBrk="1" hangingPunct="1"/>
            <a:r>
              <a:rPr lang="en-US">
                <a:latin typeface="Calibri" charset="0"/>
              </a:rPr>
              <a:t>Clustering: Application 1</a:t>
            </a:r>
          </a:p>
        </p:txBody>
      </p:sp>
      <p:sp>
        <p:nvSpPr>
          <p:cNvPr id="45058" name="Rectangle 3"/>
          <p:cNvSpPr>
            <a:spLocks noGrp="1" noChangeArrowheads="1"/>
          </p:cNvSpPr>
          <p:nvPr>
            <p:ph idx="1"/>
          </p:nvPr>
        </p:nvSpPr>
        <p:spPr>
          <a:xfrm>
            <a:off x="452629" y="2075336"/>
            <a:ext cx="10905067" cy="4171950"/>
          </a:xfrm>
        </p:spPr>
        <p:txBody>
          <a:bodyPr>
            <a:noAutofit/>
          </a:bodyPr>
          <a:lstStyle/>
          <a:p>
            <a:pPr eaLnBrk="1" hangingPunct="1">
              <a:lnSpc>
                <a:spcPct val="90000"/>
              </a:lnSpc>
            </a:pPr>
            <a:r>
              <a:rPr lang="en-US" sz="2600" dirty="0">
                <a:latin typeface="Calibri" charset="0"/>
              </a:rPr>
              <a:t>Market Segmentation:</a:t>
            </a:r>
          </a:p>
          <a:p>
            <a:pPr lvl="1" eaLnBrk="1" hangingPunct="1">
              <a:lnSpc>
                <a:spcPct val="90000"/>
              </a:lnSpc>
            </a:pPr>
            <a:r>
              <a:rPr lang="en-US" sz="2600" dirty="0">
                <a:latin typeface="Calibri" charset="0"/>
              </a:rPr>
              <a:t>Goal: subdivide a market into distinct subsets of customers where any subset may conceivably be selected as a market target to be reached with a distinct marketing mix.</a:t>
            </a:r>
          </a:p>
          <a:p>
            <a:pPr lvl="1" eaLnBrk="1" hangingPunct="1">
              <a:lnSpc>
                <a:spcPct val="90000"/>
              </a:lnSpc>
            </a:pPr>
            <a:r>
              <a:rPr lang="en-US" sz="2600" dirty="0">
                <a:latin typeface="Calibri" charset="0"/>
              </a:rPr>
              <a:t>Approach: </a:t>
            </a:r>
          </a:p>
          <a:p>
            <a:pPr lvl="2" eaLnBrk="1" hangingPunct="1">
              <a:lnSpc>
                <a:spcPct val="90000"/>
              </a:lnSpc>
            </a:pPr>
            <a:r>
              <a:rPr lang="en-US" sz="2600" dirty="0">
                <a:latin typeface="Calibri" charset="0"/>
              </a:rPr>
              <a:t>Collect different attributes of customers based on their geographical and lifestyle related information.</a:t>
            </a:r>
          </a:p>
          <a:p>
            <a:pPr lvl="2" eaLnBrk="1" hangingPunct="1">
              <a:lnSpc>
                <a:spcPct val="90000"/>
              </a:lnSpc>
            </a:pPr>
            <a:r>
              <a:rPr lang="en-US" sz="2600" dirty="0">
                <a:latin typeface="Calibri" charset="0"/>
              </a:rPr>
              <a:t>Find clusters of similar customers.</a:t>
            </a:r>
          </a:p>
          <a:p>
            <a:pPr lvl="2" eaLnBrk="1" hangingPunct="1">
              <a:lnSpc>
                <a:spcPct val="90000"/>
              </a:lnSpc>
            </a:pPr>
            <a:r>
              <a:rPr lang="en-US" sz="2600" dirty="0">
                <a:latin typeface="Calibri" charset="0"/>
              </a:rPr>
              <a:t>Measure the clustering quality by observing buying patterns of customers in same cluster vs. those from different clusters. </a:t>
            </a:r>
          </a:p>
        </p:txBody>
      </p:sp>
    </p:spTree>
    <p:extLst>
      <p:ext uri="{BB962C8B-B14F-4D97-AF65-F5344CB8AC3E}">
        <p14:creationId xmlns:p14="http://schemas.microsoft.com/office/powerpoint/2010/main" val="33271772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Rectangle 2"/>
          <p:cNvSpPr>
            <a:spLocks noGrp="1" noChangeArrowheads="1"/>
          </p:cNvSpPr>
          <p:nvPr>
            <p:ph type="title"/>
          </p:nvPr>
        </p:nvSpPr>
        <p:spPr/>
        <p:txBody>
          <a:bodyPr rtlCol="0">
            <a:normAutofit/>
          </a:bodyPr>
          <a:lstStyle/>
          <a:p>
            <a:pPr eaLnBrk="1" fontAlgn="auto" hangingPunct="1">
              <a:spcAft>
                <a:spcPts val="0"/>
              </a:spcAft>
              <a:defRPr/>
            </a:pPr>
            <a:r>
              <a:rPr lang="en-US" altLang="en-US" smtClean="0">
                <a:ea typeface="+mj-ea"/>
                <a:cs typeface="+mj-cs"/>
              </a:rPr>
              <a:t>Association Rule Discovery: Definition</a:t>
            </a:r>
          </a:p>
        </p:txBody>
      </p:sp>
      <p:sp>
        <p:nvSpPr>
          <p:cNvPr id="51202" name="Rectangle 3"/>
          <p:cNvSpPr>
            <a:spLocks noGrp="1" noChangeArrowheads="1"/>
          </p:cNvSpPr>
          <p:nvPr>
            <p:ph idx="1"/>
          </p:nvPr>
        </p:nvSpPr>
        <p:spPr/>
        <p:txBody>
          <a:bodyPr/>
          <a:lstStyle/>
          <a:p>
            <a:pPr eaLnBrk="1" hangingPunct="1"/>
            <a:r>
              <a:rPr lang="en-US" sz="2400">
                <a:latin typeface="Calibri" charset="0"/>
              </a:rPr>
              <a:t>Given a set of records each of which contain some number of items from a given collection;</a:t>
            </a:r>
          </a:p>
          <a:p>
            <a:pPr lvl="1" eaLnBrk="1" hangingPunct="1"/>
            <a:r>
              <a:rPr lang="en-US" sz="2400">
                <a:latin typeface="Calibri" charset="0"/>
              </a:rPr>
              <a:t>Produce dependency rules which will predict occurrence of an item based on occurrences of other items.</a:t>
            </a:r>
            <a:endParaRPr lang="en-US">
              <a:latin typeface="Calibri" charset="0"/>
            </a:endParaRPr>
          </a:p>
        </p:txBody>
      </p:sp>
      <p:graphicFrame>
        <p:nvGraphicFramePr>
          <p:cNvPr id="51203" name="Object 4"/>
          <p:cNvGraphicFramePr>
            <a:graphicFrameLocks noChangeAspect="1"/>
          </p:cNvGraphicFramePr>
          <p:nvPr>
            <p:extLst>
              <p:ext uri="{D42A27DB-BD31-4B8C-83A1-F6EECF244321}">
                <p14:modId xmlns:p14="http://schemas.microsoft.com/office/powerpoint/2010/main" val="1515980748"/>
              </p:ext>
            </p:extLst>
          </p:nvPr>
        </p:nvGraphicFramePr>
        <p:xfrm>
          <a:off x="1207235" y="4389576"/>
          <a:ext cx="5575300" cy="2152650"/>
        </p:xfrm>
        <a:graphic>
          <a:graphicData uri="http://schemas.openxmlformats.org/presentationml/2006/ole">
            <mc:AlternateContent xmlns:mc="http://schemas.openxmlformats.org/markup-compatibility/2006">
              <mc:Choice xmlns:v="urn:schemas-microsoft-com:vml" Requires="v">
                <p:oleObj spid="_x0000_s36875" name="Document" r:id="rId3" imgW="3823716" imgH="1999488" progId="Word.Document.8">
                  <p:embed/>
                </p:oleObj>
              </mc:Choice>
              <mc:Fallback>
                <p:oleObj name="Document" r:id="rId3" imgW="3823716" imgH="1999488"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7235" y="4389576"/>
                        <a:ext cx="5575300" cy="2152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5605" name="Text Box 5"/>
          <p:cNvSpPr txBox="1">
            <a:spLocks noChangeArrowheads="1"/>
          </p:cNvSpPr>
          <p:nvPr/>
        </p:nvSpPr>
        <p:spPr bwMode="auto">
          <a:xfrm>
            <a:off x="8257620" y="5441216"/>
            <a:ext cx="3475606" cy="984885"/>
          </a:xfrm>
          <a:prstGeom prst="rect">
            <a:avLst/>
          </a:prstGeom>
          <a:solidFill>
            <a:srgbClr val="CCCCFF"/>
          </a:solidFill>
          <a:ln>
            <a:noFill/>
          </a:ln>
          <a:effectLst>
            <a:outerShdw blurRad="63500" dist="107763" dir="2700000" algn="ctr" rotWithShape="0">
              <a:schemeClr val="bg2">
                <a:alpha val="74998"/>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1400" b="1">
                <a:solidFill>
                  <a:schemeClr val="tx1"/>
                </a:solidFill>
                <a:latin typeface="Arial" charset="0"/>
                <a:ea typeface="ＭＳ Ｐゴシック" charset="0"/>
              </a:defRPr>
            </a:lvl1pPr>
            <a:lvl2pPr marL="742950" indent="-285750">
              <a:defRPr sz="1400" b="1">
                <a:solidFill>
                  <a:schemeClr val="tx1"/>
                </a:solidFill>
                <a:latin typeface="Arial" charset="0"/>
                <a:ea typeface="ＭＳ Ｐゴシック" charset="0"/>
              </a:defRPr>
            </a:lvl2pPr>
            <a:lvl3pPr marL="1143000" indent="-228600">
              <a:defRPr sz="1400" b="1">
                <a:solidFill>
                  <a:schemeClr val="tx1"/>
                </a:solidFill>
                <a:latin typeface="Arial" charset="0"/>
                <a:ea typeface="ＭＳ Ｐゴシック" charset="0"/>
              </a:defRPr>
            </a:lvl3pPr>
            <a:lvl4pPr marL="1600200" indent="-228600">
              <a:defRPr sz="1400" b="1">
                <a:solidFill>
                  <a:schemeClr val="tx1"/>
                </a:solidFill>
                <a:latin typeface="Arial" charset="0"/>
                <a:ea typeface="ＭＳ Ｐゴシック" charset="0"/>
              </a:defRPr>
            </a:lvl4pPr>
            <a:lvl5pPr marL="2057400" indent="-228600">
              <a:defRPr sz="1400" b="1">
                <a:solidFill>
                  <a:schemeClr val="tx1"/>
                </a:solidFill>
                <a:latin typeface="Arial" charset="0"/>
                <a:ea typeface="ＭＳ Ｐゴシック" charset="0"/>
              </a:defRPr>
            </a:lvl5pPr>
            <a:lvl6pPr marL="2514600" indent="-228600" eaLnBrk="0" fontAlgn="base" hangingPunct="0">
              <a:spcBef>
                <a:spcPct val="0"/>
              </a:spcBef>
              <a:spcAft>
                <a:spcPct val="0"/>
              </a:spcAft>
              <a:defRPr sz="1400" b="1">
                <a:solidFill>
                  <a:schemeClr val="tx1"/>
                </a:solidFill>
                <a:latin typeface="Arial" charset="0"/>
                <a:ea typeface="ＭＳ Ｐゴシック" charset="0"/>
              </a:defRPr>
            </a:lvl6pPr>
            <a:lvl7pPr marL="2971800" indent="-228600" eaLnBrk="0" fontAlgn="base" hangingPunct="0">
              <a:spcBef>
                <a:spcPct val="0"/>
              </a:spcBef>
              <a:spcAft>
                <a:spcPct val="0"/>
              </a:spcAft>
              <a:defRPr sz="1400" b="1">
                <a:solidFill>
                  <a:schemeClr val="tx1"/>
                </a:solidFill>
                <a:latin typeface="Arial" charset="0"/>
                <a:ea typeface="ＭＳ Ｐゴシック" charset="0"/>
              </a:defRPr>
            </a:lvl7pPr>
            <a:lvl8pPr marL="3429000" indent="-228600" eaLnBrk="0" fontAlgn="base" hangingPunct="0">
              <a:spcBef>
                <a:spcPct val="0"/>
              </a:spcBef>
              <a:spcAft>
                <a:spcPct val="0"/>
              </a:spcAft>
              <a:defRPr sz="1400" b="1">
                <a:solidFill>
                  <a:schemeClr val="tx1"/>
                </a:solidFill>
                <a:latin typeface="Arial" charset="0"/>
                <a:ea typeface="ＭＳ Ｐゴシック" charset="0"/>
              </a:defRPr>
            </a:lvl8pPr>
            <a:lvl9pPr marL="3886200" indent="-228600" eaLnBrk="0" fontAlgn="base" hangingPunct="0">
              <a:spcBef>
                <a:spcPct val="0"/>
              </a:spcBef>
              <a:spcAft>
                <a:spcPct val="0"/>
              </a:spcAft>
              <a:defRPr sz="1400" b="1">
                <a:solidFill>
                  <a:schemeClr val="tx1"/>
                </a:solidFill>
                <a:latin typeface="Arial" charset="0"/>
                <a:ea typeface="ＭＳ Ｐゴシック" charset="0"/>
              </a:defRPr>
            </a:lvl9pPr>
          </a:lstStyle>
          <a:p>
            <a:pPr>
              <a:defRPr/>
            </a:pPr>
            <a:r>
              <a:rPr lang="en-US" sz="2000" b="0" dirty="0" smtClean="0">
                <a:latin typeface="Times New Roman" charset="0"/>
                <a:cs typeface="+mn-cs"/>
              </a:rPr>
              <a:t>Rules Discovered:</a:t>
            </a:r>
          </a:p>
          <a:p>
            <a:pPr>
              <a:defRPr/>
            </a:pPr>
            <a:r>
              <a:rPr lang="en-US" sz="2000" b="0" dirty="0" smtClean="0">
                <a:latin typeface="Times New Roman" charset="0"/>
                <a:cs typeface="+mn-cs"/>
              </a:rPr>
              <a:t>    </a:t>
            </a:r>
            <a:r>
              <a:rPr lang="en-US" sz="1800" dirty="0" smtClean="0">
                <a:solidFill>
                  <a:srgbClr val="CC0000"/>
                </a:solidFill>
                <a:latin typeface="Tahoma" charset="0"/>
                <a:cs typeface="+mn-cs"/>
              </a:rPr>
              <a:t>{Milk} --&gt; {Coke}</a:t>
            </a:r>
          </a:p>
          <a:p>
            <a:pPr>
              <a:defRPr/>
            </a:pPr>
            <a:r>
              <a:rPr lang="en-US" sz="1800" dirty="0" smtClean="0">
                <a:solidFill>
                  <a:srgbClr val="CC0000"/>
                </a:solidFill>
                <a:latin typeface="Tahoma" charset="0"/>
                <a:cs typeface="+mn-cs"/>
              </a:rPr>
              <a:t>    {Diaper, Milk} --&gt; {Beer}</a:t>
            </a:r>
            <a:endParaRPr lang="en-US" sz="2400" b="0" dirty="0" smtClean="0">
              <a:latin typeface="Times New Roman" charset="0"/>
              <a:cs typeface="+mn-cs"/>
            </a:endParaRPr>
          </a:p>
        </p:txBody>
      </p:sp>
    </p:spTree>
    <p:extLst>
      <p:ext uri="{BB962C8B-B14F-4D97-AF65-F5344CB8AC3E}">
        <p14:creationId xmlns:p14="http://schemas.microsoft.com/office/powerpoint/2010/main" val="1380460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sz="2800" dirty="0">
                <a:latin typeface="Calibri" charset="0"/>
              </a:rPr>
              <a:t>Association Rule Discovery: Application </a:t>
            </a:r>
            <a:r>
              <a:rPr lang="en-US" sz="2800" dirty="0" smtClean="0">
                <a:latin typeface="Calibri" charset="0"/>
              </a:rPr>
              <a:t>1</a:t>
            </a:r>
            <a:endParaRPr lang="en-US" sz="2800" dirty="0">
              <a:latin typeface="Calibri" charset="0"/>
            </a:endParaRPr>
          </a:p>
        </p:txBody>
      </p:sp>
      <p:sp>
        <p:nvSpPr>
          <p:cNvPr id="54274" name="Rectangle 3"/>
          <p:cNvSpPr>
            <a:spLocks noGrp="1" noChangeArrowheads="1"/>
          </p:cNvSpPr>
          <p:nvPr>
            <p:ph idx="1"/>
          </p:nvPr>
        </p:nvSpPr>
        <p:spPr/>
        <p:txBody>
          <a:bodyPr/>
          <a:lstStyle/>
          <a:p>
            <a:pPr eaLnBrk="1" hangingPunct="1">
              <a:lnSpc>
                <a:spcPct val="90000"/>
              </a:lnSpc>
            </a:pPr>
            <a:r>
              <a:rPr lang="en-US" sz="3000">
                <a:latin typeface="Calibri" charset="0"/>
              </a:rPr>
              <a:t>Supermarket shelf management.</a:t>
            </a:r>
          </a:p>
          <a:p>
            <a:pPr lvl="1" eaLnBrk="1" hangingPunct="1">
              <a:lnSpc>
                <a:spcPct val="90000"/>
              </a:lnSpc>
            </a:pPr>
            <a:r>
              <a:rPr lang="en-US" sz="2600">
                <a:latin typeface="Calibri" charset="0"/>
              </a:rPr>
              <a:t>Goal: To identify items that are bought together by sufficiently many customers.</a:t>
            </a:r>
          </a:p>
          <a:p>
            <a:pPr lvl="1" eaLnBrk="1" hangingPunct="1">
              <a:lnSpc>
                <a:spcPct val="90000"/>
              </a:lnSpc>
            </a:pPr>
            <a:r>
              <a:rPr lang="en-US" sz="2600">
                <a:latin typeface="Calibri" charset="0"/>
              </a:rPr>
              <a:t>Approach: Process the point-of-sale data collected with barcode scanners to find dependencies among items.</a:t>
            </a:r>
          </a:p>
          <a:p>
            <a:pPr lvl="1" eaLnBrk="1" hangingPunct="1">
              <a:lnSpc>
                <a:spcPct val="90000"/>
              </a:lnSpc>
            </a:pPr>
            <a:r>
              <a:rPr lang="en-US" sz="2600">
                <a:latin typeface="Calibri" charset="0"/>
              </a:rPr>
              <a:t>A classic rule --</a:t>
            </a:r>
          </a:p>
          <a:p>
            <a:pPr lvl="2" eaLnBrk="1" hangingPunct="1">
              <a:lnSpc>
                <a:spcPct val="90000"/>
              </a:lnSpc>
            </a:pPr>
            <a:r>
              <a:rPr lang="en-US" sz="2200">
                <a:latin typeface="Calibri" charset="0"/>
              </a:rPr>
              <a:t>If a customer buys diaper and milk, then he is very likely to buy beer.</a:t>
            </a:r>
          </a:p>
          <a:p>
            <a:pPr lvl="2" eaLnBrk="1" hangingPunct="1">
              <a:lnSpc>
                <a:spcPct val="90000"/>
              </a:lnSpc>
            </a:pPr>
            <a:r>
              <a:rPr lang="en-US" sz="2200">
                <a:latin typeface="Calibri" charset="0"/>
              </a:rPr>
              <a:t>So, don’t be surprised if you find six-packs stacked next to diapers!</a:t>
            </a:r>
            <a:endParaRPr lang="en-US" sz="2600">
              <a:latin typeface="Calibri" charset="0"/>
            </a:endParaRPr>
          </a:p>
        </p:txBody>
      </p:sp>
    </p:spTree>
    <p:extLst>
      <p:ext uri="{BB962C8B-B14F-4D97-AF65-F5344CB8AC3E}">
        <p14:creationId xmlns:p14="http://schemas.microsoft.com/office/powerpoint/2010/main" val="981753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a:lstStyle/>
          <a:p>
            <a:pPr eaLnBrk="1" hangingPunct="1"/>
            <a:r>
              <a:rPr lang="en-US">
                <a:latin typeface="Calibri" charset="0"/>
              </a:rPr>
              <a:t>Regression</a:t>
            </a:r>
          </a:p>
        </p:txBody>
      </p:sp>
      <p:sp>
        <p:nvSpPr>
          <p:cNvPr id="60418" name="Rectangle 3"/>
          <p:cNvSpPr>
            <a:spLocks noGrp="1" noChangeArrowheads="1"/>
          </p:cNvSpPr>
          <p:nvPr>
            <p:ph idx="1"/>
          </p:nvPr>
        </p:nvSpPr>
        <p:spPr>
          <a:xfrm>
            <a:off x="508000" y="1390428"/>
            <a:ext cx="10972800" cy="5144738"/>
          </a:xfrm>
        </p:spPr>
        <p:txBody>
          <a:bodyPr>
            <a:normAutofit fontScale="92500" lnSpcReduction="10000"/>
          </a:bodyPr>
          <a:lstStyle/>
          <a:p>
            <a:pPr eaLnBrk="1" hangingPunct="1"/>
            <a:endParaRPr lang="en-US" sz="2400" dirty="0" smtClean="0">
              <a:latin typeface="Calibri" charset="0"/>
            </a:endParaRPr>
          </a:p>
          <a:p>
            <a:pPr eaLnBrk="1" hangingPunct="1"/>
            <a:endParaRPr lang="en-US" dirty="0">
              <a:latin typeface="Calibri" charset="0"/>
            </a:endParaRPr>
          </a:p>
          <a:p>
            <a:pPr eaLnBrk="1" hangingPunct="1"/>
            <a:r>
              <a:rPr lang="en-US" sz="3000" dirty="0" smtClean="0">
                <a:latin typeface="Calibri" charset="0"/>
              </a:rPr>
              <a:t>Predict </a:t>
            </a:r>
            <a:r>
              <a:rPr lang="en-US" sz="3000" dirty="0">
                <a:latin typeface="Calibri" charset="0"/>
              </a:rPr>
              <a:t>a value of a given continuous valued variable based on the values of other variables, assuming a linear or nonlinear model of dependency.</a:t>
            </a:r>
          </a:p>
          <a:p>
            <a:pPr eaLnBrk="1" hangingPunct="1"/>
            <a:r>
              <a:rPr lang="en-US" sz="3000" dirty="0">
                <a:latin typeface="Calibri" charset="0"/>
              </a:rPr>
              <a:t>Greatly studied in statistics, neural network fields.</a:t>
            </a:r>
          </a:p>
          <a:p>
            <a:pPr eaLnBrk="1" hangingPunct="1"/>
            <a:r>
              <a:rPr lang="en-US" sz="3000" dirty="0">
                <a:latin typeface="Calibri" charset="0"/>
              </a:rPr>
              <a:t>Examples:</a:t>
            </a:r>
          </a:p>
          <a:p>
            <a:pPr lvl="1" eaLnBrk="1" hangingPunct="1"/>
            <a:r>
              <a:rPr lang="en-US" sz="3000" dirty="0">
                <a:latin typeface="Calibri" charset="0"/>
              </a:rPr>
              <a:t>Predicting sales amounts of new product based on </a:t>
            </a:r>
            <a:r>
              <a:rPr lang="en-US" sz="3000" dirty="0" smtClean="0">
                <a:latin typeface="Calibri" charset="0"/>
              </a:rPr>
              <a:t>advertising </a:t>
            </a:r>
            <a:r>
              <a:rPr lang="en-US" sz="3000" dirty="0">
                <a:latin typeface="Calibri" charset="0"/>
              </a:rPr>
              <a:t>expenditure.</a:t>
            </a:r>
          </a:p>
          <a:p>
            <a:pPr lvl="1" eaLnBrk="1" hangingPunct="1"/>
            <a:r>
              <a:rPr lang="en-US" sz="3000" dirty="0">
                <a:latin typeface="Calibri" charset="0"/>
              </a:rPr>
              <a:t>Predicting wind velocities as a function of temperature, humidity, air pressure, etc.</a:t>
            </a:r>
          </a:p>
          <a:p>
            <a:pPr lvl="1" eaLnBrk="1" hangingPunct="1"/>
            <a:r>
              <a:rPr lang="en-US" sz="3000" dirty="0">
                <a:latin typeface="Calibri" charset="0"/>
              </a:rPr>
              <a:t>Time series prediction of stock market indices.</a:t>
            </a:r>
          </a:p>
        </p:txBody>
      </p:sp>
    </p:spTree>
    <p:extLst>
      <p:ext uri="{BB962C8B-B14F-4D97-AF65-F5344CB8AC3E}">
        <p14:creationId xmlns:p14="http://schemas.microsoft.com/office/powerpoint/2010/main" val="15597939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pPr eaLnBrk="1" hangingPunct="1"/>
            <a:r>
              <a:rPr lang="en-US">
                <a:latin typeface="Calibri" charset="0"/>
              </a:rPr>
              <a:t>Challenges of Data Mining</a:t>
            </a:r>
          </a:p>
        </p:txBody>
      </p:sp>
      <p:sp>
        <p:nvSpPr>
          <p:cNvPr id="64514" name="Rectangle 3"/>
          <p:cNvSpPr>
            <a:spLocks noGrp="1" noChangeArrowheads="1"/>
          </p:cNvSpPr>
          <p:nvPr>
            <p:ph idx="1"/>
          </p:nvPr>
        </p:nvSpPr>
        <p:spPr>
          <a:xfrm>
            <a:off x="508000" y="1219200"/>
            <a:ext cx="10972800" cy="5159008"/>
          </a:xfrm>
        </p:spPr>
        <p:txBody>
          <a:bodyPr/>
          <a:lstStyle/>
          <a:p>
            <a:pPr eaLnBrk="1" hangingPunct="1"/>
            <a:endParaRPr lang="en-US" dirty="0" smtClean="0">
              <a:latin typeface="Calibri" charset="0"/>
            </a:endParaRPr>
          </a:p>
          <a:p>
            <a:pPr eaLnBrk="1" hangingPunct="1"/>
            <a:endParaRPr lang="en-US" dirty="0">
              <a:latin typeface="Calibri" charset="0"/>
            </a:endParaRPr>
          </a:p>
          <a:p>
            <a:pPr eaLnBrk="1" hangingPunct="1"/>
            <a:r>
              <a:rPr lang="en-US" sz="3000" dirty="0" smtClean="0">
                <a:latin typeface="Calibri" charset="0"/>
              </a:rPr>
              <a:t>Scalability</a:t>
            </a:r>
            <a:endParaRPr lang="en-US" sz="3000" dirty="0">
              <a:latin typeface="Calibri" charset="0"/>
            </a:endParaRPr>
          </a:p>
          <a:p>
            <a:pPr eaLnBrk="1" hangingPunct="1"/>
            <a:r>
              <a:rPr lang="en-US" sz="3000" dirty="0">
                <a:latin typeface="Calibri" charset="0"/>
              </a:rPr>
              <a:t>Dimensionality</a:t>
            </a:r>
          </a:p>
          <a:p>
            <a:pPr eaLnBrk="1" hangingPunct="1"/>
            <a:r>
              <a:rPr lang="en-US" sz="3000" dirty="0">
                <a:latin typeface="Calibri" charset="0"/>
              </a:rPr>
              <a:t>Complex and Heterogeneous Data</a:t>
            </a:r>
          </a:p>
          <a:p>
            <a:pPr eaLnBrk="1" hangingPunct="1"/>
            <a:r>
              <a:rPr lang="en-US" sz="3000" dirty="0">
                <a:latin typeface="Calibri" charset="0"/>
              </a:rPr>
              <a:t>Data Quality</a:t>
            </a:r>
          </a:p>
          <a:p>
            <a:pPr eaLnBrk="1" hangingPunct="1"/>
            <a:r>
              <a:rPr lang="en-US" sz="3000" dirty="0">
                <a:latin typeface="Calibri" charset="0"/>
              </a:rPr>
              <a:t>Data Ownership and Distribution</a:t>
            </a:r>
          </a:p>
          <a:p>
            <a:pPr eaLnBrk="1" hangingPunct="1"/>
            <a:r>
              <a:rPr lang="en-US" sz="3000" dirty="0">
                <a:latin typeface="Calibri" charset="0"/>
              </a:rPr>
              <a:t>Privacy Preservation</a:t>
            </a:r>
          </a:p>
          <a:p>
            <a:pPr eaLnBrk="1" hangingPunct="1"/>
            <a:r>
              <a:rPr lang="en-US" sz="3000" dirty="0">
                <a:latin typeface="Calibri" charset="0"/>
              </a:rPr>
              <a:t>Streaming Data</a:t>
            </a:r>
          </a:p>
          <a:p>
            <a:pPr eaLnBrk="1" hangingPunct="1"/>
            <a:endParaRPr lang="en-US" dirty="0">
              <a:latin typeface="Calibri" charset="0"/>
            </a:endParaRPr>
          </a:p>
        </p:txBody>
      </p:sp>
    </p:spTree>
    <p:extLst>
      <p:ext uri="{BB962C8B-B14F-4D97-AF65-F5344CB8AC3E}">
        <p14:creationId xmlns:p14="http://schemas.microsoft.com/office/powerpoint/2010/main" val="34601787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03201" y="152400"/>
            <a:ext cx="11777980" cy="6547484"/>
          </a:xfrm>
          <a:custGeom>
            <a:avLst/>
            <a:gdLst/>
            <a:ahLst/>
            <a:cxnLst/>
            <a:rect l="l" t="t" r="r" b="b"/>
            <a:pathLst>
              <a:path w="8833485" h="6547484">
                <a:moveTo>
                  <a:pt x="0" y="6547104"/>
                </a:moveTo>
                <a:lnTo>
                  <a:pt x="8833104" y="6547104"/>
                </a:lnTo>
                <a:lnTo>
                  <a:pt x="8833104" y="0"/>
                </a:lnTo>
                <a:lnTo>
                  <a:pt x="0" y="0"/>
                </a:lnTo>
                <a:lnTo>
                  <a:pt x="0" y="6547104"/>
                </a:lnTo>
                <a:close/>
              </a:path>
            </a:pathLst>
          </a:custGeom>
          <a:ln w="9143">
            <a:solidFill>
              <a:srgbClr val="7A9799"/>
            </a:solidFill>
          </a:ln>
        </p:spPr>
        <p:txBody>
          <a:bodyPr wrap="square" lIns="0" tIns="0" rIns="0" bIns="0" rtlCol="0"/>
          <a:lstStyle/>
          <a:p>
            <a:endParaRPr/>
          </a:p>
        </p:txBody>
      </p:sp>
      <p:sp>
        <p:nvSpPr>
          <p:cNvPr id="5" name="object 5"/>
          <p:cNvSpPr/>
          <p:nvPr/>
        </p:nvSpPr>
        <p:spPr>
          <a:xfrm>
            <a:off x="203201" y="2438400"/>
            <a:ext cx="11777980" cy="0"/>
          </a:xfrm>
          <a:custGeom>
            <a:avLst/>
            <a:gdLst/>
            <a:ahLst/>
            <a:cxnLst/>
            <a:rect l="l" t="t" r="r" b="b"/>
            <a:pathLst>
              <a:path w="8833485">
                <a:moveTo>
                  <a:pt x="0" y="0"/>
                </a:moveTo>
                <a:lnTo>
                  <a:pt x="8833104" y="0"/>
                </a:lnTo>
              </a:path>
            </a:pathLst>
          </a:custGeom>
          <a:ln w="12192">
            <a:solidFill>
              <a:srgbClr val="7A9799"/>
            </a:solidFill>
            <a:prstDash val="dash"/>
          </a:ln>
        </p:spPr>
        <p:txBody>
          <a:bodyPr wrap="square" lIns="0" tIns="0" rIns="0" bIns="0" rtlCol="0"/>
          <a:lstStyle/>
          <a:p>
            <a:endParaRPr/>
          </a:p>
        </p:txBody>
      </p:sp>
      <p:sp>
        <p:nvSpPr>
          <p:cNvPr id="6" name="object 6"/>
          <p:cNvSpPr/>
          <p:nvPr/>
        </p:nvSpPr>
        <p:spPr>
          <a:xfrm>
            <a:off x="5689600" y="2115311"/>
            <a:ext cx="812800" cy="609600"/>
          </a:xfrm>
          <a:custGeom>
            <a:avLst/>
            <a:gdLst/>
            <a:ahLst/>
            <a:cxnLst/>
            <a:rect l="l" t="t" r="r" b="b"/>
            <a:pathLst>
              <a:path w="609600" h="609600">
                <a:moveTo>
                  <a:pt x="304800" y="0"/>
                </a:moveTo>
                <a:lnTo>
                  <a:pt x="255374" y="3990"/>
                </a:lnTo>
                <a:lnTo>
                  <a:pt x="208483" y="15544"/>
                </a:lnTo>
                <a:lnTo>
                  <a:pt x="164753" y="34032"/>
                </a:lnTo>
                <a:lnTo>
                  <a:pt x="124815" y="58826"/>
                </a:lnTo>
                <a:lnTo>
                  <a:pt x="89296" y="89296"/>
                </a:lnTo>
                <a:lnTo>
                  <a:pt x="58826" y="124815"/>
                </a:lnTo>
                <a:lnTo>
                  <a:pt x="34032" y="164753"/>
                </a:lnTo>
                <a:lnTo>
                  <a:pt x="15544" y="208483"/>
                </a:lnTo>
                <a:lnTo>
                  <a:pt x="3990" y="255374"/>
                </a:lnTo>
                <a:lnTo>
                  <a:pt x="0" y="304800"/>
                </a:lnTo>
                <a:lnTo>
                  <a:pt x="3990" y="354225"/>
                </a:lnTo>
                <a:lnTo>
                  <a:pt x="15544" y="401116"/>
                </a:lnTo>
                <a:lnTo>
                  <a:pt x="34032" y="444846"/>
                </a:lnTo>
                <a:lnTo>
                  <a:pt x="58826" y="484784"/>
                </a:lnTo>
                <a:lnTo>
                  <a:pt x="89296" y="520303"/>
                </a:lnTo>
                <a:lnTo>
                  <a:pt x="124815" y="550773"/>
                </a:lnTo>
                <a:lnTo>
                  <a:pt x="164753" y="575567"/>
                </a:lnTo>
                <a:lnTo>
                  <a:pt x="208483" y="594055"/>
                </a:lnTo>
                <a:lnTo>
                  <a:pt x="255374"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FFFFFF"/>
          </a:solidFill>
        </p:spPr>
        <p:txBody>
          <a:bodyPr wrap="square" lIns="0" tIns="0" rIns="0" bIns="0" rtlCol="0"/>
          <a:lstStyle/>
          <a:p>
            <a:endParaRPr/>
          </a:p>
        </p:txBody>
      </p:sp>
      <p:sp>
        <p:nvSpPr>
          <p:cNvPr id="7" name="object 7"/>
          <p:cNvSpPr/>
          <p:nvPr/>
        </p:nvSpPr>
        <p:spPr>
          <a:xfrm>
            <a:off x="5816601" y="2210562"/>
            <a:ext cx="561340" cy="421005"/>
          </a:xfrm>
          <a:custGeom>
            <a:avLst/>
            <a:gdLst/>
            <a:ahLst/>
            <a:cxnLst/>
            <a:rect l="l" t="t" r="r" b="b"/>
            <a:pathLst>
              <a:path w="421004" h="421005">
                <a:moveTo>
                  <a:pt x="210312" y="0"/>
                </a:moveTo>
                <a:lnTo>
                  <a:pt x="162072" y="5551"/>
                </a:lnTo>
                <a:lnTo>
                  <a:pt x="117798" y="21367"/>
                </a:lnTo>
                <a:lnTo>
                  <a:pt x="78750" y="46186"/>
                </a:lnTo>
                <a:lnTo>
                  <a:pt x="46186" y="78750"/>
                </a:lnTo>
                <a:lnTo>
                  <a:pt x="21367" y="117798"/>
                </a:lnTo>
                <a:lnTo>
                  <a:pt x="5551" y="162072"/>
                </a:lnTo>
                <a:lnTo>
                  <a:pt x="0" y="210312"/>
                </a:lnTo>
                <a:lnTo>
                  <a:pt x="5551" y="258551"/>
                </a:lnTo>
                <a:lnTo>
                  <a:pt x="21367" y="302825"/>
                </a:lnTo>
                <a:lnTo>
                  <a:pt x="46186" y="341873"/>
                </a:lnTo>
                <a:lnTo>
                  <a:pt x="78750" y="374437"/>
                </a:lnTo>
                <a:lnTo>
                  <a:pt x="117798" y="399256"/>
                </a:lnTo>
                <a:lnTo>
                  <a:pt x="162072" y="415072"/>
                </a:lnTo>
                <a:lnTo>
                  <a:pt x="210312" y="420624"/>
                </a:lnTo>
                <a:lnTo>
                  <a:pt x="258551" y="415072"/>
                </a:lnTo>
                <a:lnTo>
                  <a:pt x="302825" y="399256"/>
                </a:lnTo>
                <a:lnTo>
                  <a:pt x="341873" y="374437"/>
                </a:lnTo>
                <a:lnTo>
                  <a:pt x="374437" y="341873"/>
                </a:lnTo>
                <a:lnTo>
                  <a:pt x="399256" y="302825"/>
                </a:lnTo>
                <a:lnTo>
                  <a:pt x="415072" y="258551"/>
                </a:lnTo>
                <a:lnTo>
                  <a:pt x="420624" y="210312"/>
                </a:lnTo>
                <a:lnTo>
                  <a:pt x="415072" y="162072"/>
                </a:lnTo>
                <a:lnTo>
                  <a:pt x="399256" y="117798"/>
                </a:lnTo>
                <a:lnTo>
                  <a:pt x="374437" y="78750"/>
                </a:lnTo>
                <a:lnTo>
                  <a:pt x="341873" y="46186"/>
                </a:lnTo>
                <a:lnTo>
                  <a:pt x="302825" y="21367"/>
                </a:lnTo>
                <a:lnTo>
                  <a:pt x="258551" y="5551"/>
                </a:lnTo>
                <a:lnTo>
                  <a:pt x="210312" y="0"/>
                </a:lnTo>
                <a:close/>
              </a:path>
            </a:pathLst>
          </a:custGeom>
          <a:solidFill>
            <a:srgbClr val="FFFFFF"/>
          </a:solidFill>
        </p:spPr>
        <p:txBody>
          <a:bodyPr wrap="square" lIns="0" tIns="0" rIns="0" bIns="0" rtlCol="0"/>
          <a:lstStyle/>
          <a:p>
            <a:endParaRPr/>
          </a:p>
        </p:txBody>
      </p:sp>
      <p:sp>
        <p:nvSpPr>
          <p:cNvPr id="8" name="object 8"/>
          <p:cNvSpPr/>
          <p:nvPr/>
        </p:nvSpPr>
        <p:spPr>
          <a:xfrm>
            <a:off x="5783071" y="2186432"/>
            <a:ext cx="628227" cy="469900"/>
          </a:xfrm>
          <a:custGeom>
            <a:avLst/>
            <a:gdLst/>
            <a:ahLst/>
            <a:cxnLst/>
            <a:rect l="l" t="t" r="r" b="b"/>
            <a:pathLst>
              <a:path w="471170" h="469900">
                <a:moveTo>
                  <a:pt x="258191" y="0"/>
                </a:moveTo>
                <a:lnTo>
                  <a:pt x="234187" y="0"/>
                </a:lnTo>
                <a:lnTo>
                  <a:pt x="210058" y="1270"/>
                </a:lnTo>
                <a:lnTo>
                  <a:pt x="164211" y="10160"/>
                </a:lnTo>
                <a:lnTo>
                  <a:pt x="122300" y="29210"/>
                </a:lnTo>
                <a:lnTo>
                  <a:pt x="84836" y="54610"/>
                </a:lnTo>
                <a:lnTo>
                  <a:pt x="52959" y="86360"/>
                </a:lnTo>
                <a:lnTo>
                  <a:pt x="27940" y="124460"/>
                </a:lnTo>
                <a:lnTo>
                  <a:pt x="10160" y="166370"/>
                </a:lnTo>
                <a:lnTo>
                  <a:pt x="1016" y="212089"/>
                </a:lnTo>
                <a:lnTo>
                  <a:pt x="0" y="236220"/>
                </a:lnTo>
                <a:lnTo>
                  <a:pt x="1397" y="260350"/>
                </a:lnTo>
                <a:lnTo>
                  <a:pt x="11049" y="306070"/>
                </a:lnTo>
                <a:lnTo>
                  <a:pt x="29083" y="347979"/>
                </a:lnTo>
                <a:lnTo>
                  <a:pt x="54610" y="386079"/>
                </a:lnTo>
                <a:lnTo>
                  <a:pt x="86613" y="417829"/>
                </a:lnTo>
                <a:lnTo>
                  <a:pt x="124333" y="443229"/>
                </a:lnTo>
                <a:lnTo>
                  <a:pt x="166750" y="459739"/>
                </a:lnTo>
                <a:lnTo>
                  <a:pt x="212725" y="469900"/>
                </a:lnTo>
                <a:lnTo>
                  <a:pt x="236728" y="469900"/>
                </a:lnTo>
                <a:lnTo>
                  <a:pt x="260858" y="468629"/>
                </a:lnTo>
                <a:lnTo>
                  <a:pt x="284099" y="464820"/>
                </a:lnTo>
                <a:lnTo>
                  <a:pt x="306705" y="459739"/>
                </a:lnTo>
                <a:lnTo>
                  <a:pt x="324696" y="453389"/>
                </a:lnTo>
                <a:lnTo>
                  <a:pt x="235838" y="453389"/>
                </a:lnTo>
                <a:lnTo>
                  <a:pt x="213487" y="452120"/>
                </a:lnTo>
                <a:lnTo>
                  <a:pt x="170942" y="444500"/>
                </a:lnTo>
                <a:lnTo>
                  <a:pt x="131572" y="427989"/>
                </a:lnTo>
                <a:lnTo>
                  <a:pt x="96647" y="403860"/>
                </a:lnTo>
                <a:lnTo>
                  <a:pt x="66929" y="374650"/>
                </a:lnTo>
                <a:lnTo>
                  <a:pt x="43434" y="339089"/>
                </a:lnTo>
                <a:lnTo>
                  <a:pt x="26670" y="300989"/>
                </a:lnTo>
                <a:lnTo>
                  <a:pt x="17907" y="257810"/>
                </a:lnTo>
                <a:lnTo>
                  <a:pt x="16823" y="233679"/>
                </a:lnTo>
                <a:lnTo>
                  <a:pt x="17780" y="213360"/>
                </a:lnTo>
                <a:lnTo>
                  <a:pt x="26416" y="170179"/>
                </a:lnTo>
                <a:lnTo>
                  <a:pt x="43053" y="130810"/>
                </a:lnTo>
                <a:lnTo>
                  <a:pt x="66421" y="96520"/>
                </a:lnTo>
                <a:lnTo>
                  <a:pt x="96138" y="66039"/>
                </a:lnTo>
                <a:lnTo>
                  <a:pt x="130937" y="43179"/>
                </a:lnTo>
                <a:lnTo>
                  <a:pt x="170053" y="26670"/>
                </a:lnTo>
                <a:lnTo>
                  <a:pt x="212598" y="17779"/>
                </a:lnTo>
                <a:lnTo>
                  <a:pt x="235076" y="16510"/>
                </a:lnTo>
                <a:lnTo>
                  <a:pt x="322495" y="16510"/>
                </a:lnTo>
                <a:lnTo>
                  <a:pt x="304292" y="10160"/>
                </a:lnTo>
                <a:lnTo>
                  <a:pt x="281686" y="3810"/>
                </a:lnTo>
                <a:lnTo>
                  <a:pt x="258191" y="0"/>
                </a:lnTo>
                <a:close/>
              </a:path>
              <a:path w="471170" h="469900">
                <a:moveTo>
                  <a:pt x="322495" y="16510"/>
                </a:moveTo>
                <a:lnTo>
                  <a:pt x="235076" y="16510"/>
                </a:lnTo>
                <a:lnTo>
                  <a:pt x="257429" y="17779"/>
                </a:lnTo>
                <a:lnTo>
                  <a:pt x="279146" y="20320"/>
                </a:lnTo>
                <a:lnTo>
                  <a:pt x="320294" y="33020"/>
                </a:lnTo>
                <a:lnTo>
                  <a:pt x="357378" y="53339"/>
                </a:lnTo>
                <a:lnTo>
                  <a:pt x="389890" y="80010"/>
                </a:lnTo>
                <a:lnTo>
                  <a:pt x="416560" y="113029"/>
                </a:lnTo>
                <a:lnTo>
                  <a:pt x="436880" y="149860"/>
                </a:lnTo>
                <a:lnTo>
                  <a:pt x="449580" y="190500"/>
                </a:lnTo>
                <a:lnTo>
                  <a:pt x="454088" y="233679"/>
                </a:lnTo>
                <a:lnTo>
                  <a:pt x="454092" y="236220"/>
                </a:lnTo>
                <a:lnTo>
                  <a:pt x="453136" y="256539"/>
                </a:lnTo>
                <a:lnTo>
                  <a:pt x="444500" y="299720"/>
                </a:lnTo>
                <a:lnTo>
                  <a:pt x="427990" y="339089"/>
                </a:lnTo>
                <a:lnTo>
                  <a:pt x="404495" y="373379"/>
                </a:lnTo>
                <a:lnTo>
                  <a:pt x="374904" y="403860"/>
                </a:lnTo>
                <a:lnTo>
                  <a:pt x="340106" y="426720"/>
                </a:lnTo>
                <a:lnTo>
                  <a:pt x="300863" y="443229"/>
                </a:lnTo>
                <a:lnTo>
                  <a:pt x="258318" y="452120"/>
                </a:lnTo>
                <a:lnTo>
                  <a:pt x="235838" y="453389"/>
                </a:lnTo>
                <a:lnTo>
                  <a:pt x="324696" y="453389"/>
                </a:lnTo>
                <a:lnTo>
                  <a:pt x="368173" y="429260"/>
                </a:lnTo>
                <a:lnTo>
                  <a:pt x="402844" y="400050"/>
                </a:lnTo>
                <a:lnTo>
                  <a:pt x="431292" y="365760"/>
                </a:lnTo>
                <a:lnTo>
                  <a:pt x="452882" y="325120"/>
                </a:lnTo>
                <a:lnTo>
                  <a:pt x="466344" y="280670"/>
                </a:lnTo>
                <a:lnTo>
                  <a:pt x="470916" y="233679"/>
                </a:lnTo>
                <a:lnTo>
                  <a:pt x="469519" y="209550"/>
                </a:lnTo>
                <a:lnTo>
                  <a:pt x="459994" y="163829"/>
                </a:lnTo>
                <a:lnTo>
                  <a:pt x="441960" y="121920"/>
                </a:lnTo>
                <a:lnTo>
                  <a:pt x="416433" y="83820"/>
                </a:lnTo>
                <a:lnTo>
                  <a:pt x="384301" y="52070"/>
                </a:lnTo>
                <a:lnTo>
                  <a:pt x="346710" y="27939"/>
                </a:lnTo>
                <a:lnTo>
                  <a:pt x="326136" y="17779"/>
                </a:lnTo>
                <a:lnTo>
                  <a:pt x="322495" y="16510"/>
                </a:lnTo>
                <a:close/>
              </a:path>
              <a:path w="471170" h="469900">
                <a:moveTo>
                  <a:pt x="235838" y="33020"/>
                </a:moveTo>
                <a:lnTo>
                  <a:pt x="195199" y="36829"/>
                </a:lnTo>
                <a:lnTo>
                  <a:pt x="157225" y="48260"/>
                </a:lnTo>
                <a:lnTo>
                  <a:pt x="122936" y="67310"/>
                </a:lnTo>
                <a:lnTo>
                  <a:pt x="92963" y="91439"/>
                </a:lnTo>
                <a:lnTo>
                  <a:pt x="68199" y="121920"/>
                </a:lnTo>
                <a:lnTo>
                  <a:pt x="49530" y="156210"/>
                </a:lnTo>
                <a:lnTo>
                  <a:pt x="37719" y="194310"/>
                </a:lnTo>
                <a:lnTo>
                  <a:pt x="33587" y="233679"/>
                </a:lnTo>
                <a:lnTo>
                  <a:pt x="33583" y="236220"/>
                </a:lnTo>
                <a:lnTo>
                  <a:pt x="34417" y="255270"/>
                </a:lnTo>
                <a:lnTo>
                  <a:pt x="42418" y="294639"/>
                </a:lnTo>
                <a:lnTo>
                  <a:pt x="57785" y="331470"/>
                </a:lnTo>
                <a:lnTo>
                  <a:pt x="79375" y="363220"/>
                </a:lnTo>
                <a:lnTo>
                  <a:pt x="106680" y="391160"/>
                </a:lnTo>
                <a:lnTo>
                  <a:pt x="138937" y="412750"/>
                </a:lnTo>
                <a:lnTo>
                  <a:pt x="175006" y="427989"/>
                </a:lnTo>
                <a:lnTo>
                  <a:pt x="214375" y="435610"/>
                </a:lnTo>
                <a:lnTo>
                  <a:pt x="235076" y="436879"/>
                </a:lnTo>
                <a:lnTo>
                  <a:pt x="255650" y="435610"/>
                </a:lnTo>
                <a:lnTo>
                  <a:pt x="275717" y="433070"/>
                </a:lnTo>
                <a:lnTo>
                  <a:pt x="295148" y="427989"/>
                </a:lnTo>
                <a:lnTo>
                  <a:pt x="313690" y="421639"/>
                </a:lnTo>
                <a:lnTo>
                  <a:pt x="316211" y="420370"/>
                </a:lnTo>
                <a:lnTo>
                  <a:pt x="234187" y="420370"/>
                </a:lnTo>
                <a:lnTo>
                  <a:pt x="215137" y="419100"/>
                </a:lnTo>
                <a:lnTo>
                  <a:pt x="162306" y="405129"/>
                </a:lnTo>
                <a:lnTo>
                  <a:pt x="116840" y="377189"/>
                </a:lnTo>
                <a:lnTo>
                  <a:pt x="81153" y="337820"/>
                </a:lnTo>
                <a:lnTo>
                  <a:pt x="58166" y="288289"/>
                </a:lnTo>
                <a:lnTo>
                  <a:pt x="50292" y="233679"/>
                </a:lnTo>
                <a:lnTo>
                  <a:pt x="51308" y="214629"/>
                </a:lnTo>
                <a:lnTo>
                  <a:pt x="65278" y="161289"/>
                </a:lnTo>
                <a:lnTo>
                  <a:pt x="93345" y="116839"/>
                </a:lnTo>
                <a:lnTo>
                  <a:pt x="132969" y="81279"/>
                </a:lnTo>
                <a:lnTo>
                  <a:pt x="181737" y="57150"/>
                </a:lnTo>
                <a:lnTo>
                  <a:pt x="236728" y="49529"/>
                </a:lnTo>
                <a:lnTo>
                  <a:pt x="314451" y="49529"/>
                </a:lnTo>
                <a:lnTo>
                  <a:pt x="295910" y="41910"/>
                </a:lnTo>
                <a:lnTo>
                  <a:pt x="276606" y="36829"/>
                </a:lnTo>
                <a:lnTo>
                  <a:pt x="256540" y="34289"/>
                </a:lnTo>
                <a:lnTo>
                  <a:pt x="235838" y="33020"/>
                </a:lnTo>
                <a:close/>
              </a:path>
              <a:path w="471170" h="469900">
                <a:moveTo>
                  <a:pt x="314451" y="49529"/>
                </a:moveTo>
                <a:lnTo>
                  <a:pt x="236728" y="49529"/>
                </a:lnTo>
                <a:lnTo>
                  <a:pt x="255778" y="50800"/>
                </a:lnTo>
                <a:lnTo>
                  <a:pt x="273938" y="53339"/>
                </a:lnTo>
                <a:lnTo>
                  <a:pt x="324866" y="72389"/>
                </a:lnTo>
                <a:lnTo>
                  <a:pt x="367284" y="105410"/>
                </a:lnTo>
                <a:lnTo>
                  <a:pt x="398907" y="147320"/>
                </a:lnTo>
                <a:lnTo>
                  <a:pt x="417068" y="199389"/>
                </a:lnTo>
                <a:lnTo>
                  <a:pt x="420624" y="236220"/>
                </a:lnTo>
                <a:lnTo>
                  <a:pt x="419608" y="255270"/>
                </a:lnTo>
                <a:lnTo>
                  <a:pt x="405638" y="308610"/>
                </a:lnTo>
                <a:lnTo>
                  <a:pt x="377571" y="354329"/>
                </a:lnTo>
                <a:lnTo>
                  <a:pt x="338074" y="389889"/>
                </a:lnTo>
                <a:lnTo>
                  <a:pt x="289433" y="412750"/>
                </a:lnTo>
                <a:lnTo>
                  <a:pt x="234187" y="420370"/>
                </a:lnTo>
                <a:lnTo>
                  <a:pt x="316211" y="420370"/>
                </a:lnTo>
                <a:lnTo>
                  <a:pt x="363600" y="391160"/>
                </a:lnTo>
                <a:lnTo>
                  <a:pt x="391033" y="363220"/>
                </a:lnTo>
                <a:lnTo>
                  <a:pt x="412876" y="331470"/>
                </a:lnTo>
                <a:lnTo>
                  <a:pt x="428244" y="295910"/>
                </a:lnTo>
                <a:lnTo>
                  <a:pt x="436372" y="256539"/>
                </a:lnTo>
                <a:lnTo>
                  <a:pt x="437332" y="233679"/>
                </a:lnTo>
                <a:lnTo>
                  <a:pt x="436499" y="214629"/>
                </a:lnTo>
                <a:lnTo>
                  <a:pt x="428498" y="175260"/>
                </a:lnTo>
                <a:lnTo>
                  <a:pt x="413258" y="139700"/>
                </a:lnTo>
                <a:lnTo>
                  <a:pt x="391541" y="106679"/>
                </a:lnTo>
                <a:lnTo>
                  <a:pt x="364236" y="80010"/>
                </a:lnTo>
                <a:lnTo>
                  <a:pt x="332105" y="57150"/>
                </a:lnTo>
                <a:lnTo>
                  <a:pt x="314451" y="49529"/>
                </a:lnTo>
                <a:close/>
              </a:path>
            </a:pathLst>
          </a:custGeom>
          <a:solidFill>
            <a:srgbClr val="7A9799"/>
          </a:solidFill>
        </p:spPr>
        <p:txBody>
          <a:bodyPr wrap="square" lIns="0" tIns="0" rIns="0" bIns="0" rtlCol="0"/>
          <a:lstStyle/>
          <a:p>
            <a:endParaRPr/>
          </a:p>
        </p:txBody>
      </p:sp>
      <p:sp>
        <p:nvSpPr>
          <p:cNvPr id="9" name="object 9"/>
          <p:cNvSpPr/>
          <p:nvPr/>
        </p:nvSpPr>
        <p:spPr>
          <a:xfrm>
            <a:off x="4655312" y="2924556"/>
            <a:ext cx="5161280" cy="2520695"/>
          </a:xfrm>
          <a:prstGeom prst="rect">
            <a:avLst/>
          </a:prstGeom>
          <a:blipFill>
            <a:blip r:embed="rId2" cstate="print"/>
            <a:stretch>
              <a:fillRect/>
            </a:stretch>
          </a:blipFill>
        </p:spPr>
        <p:txBody>
          <a:bodyPr wrap="square" lIns="0" tIns="0" rIns="0" bIns="0" rtlCol="0"/>
          <a:lstStyle/>
          <a:p>
            <a:endParaRPr/>
          </a:p>
        </p:txBody>
      </p:sp>
      <p:sp>
        <p:nvSpPr>
          <p:cNvPr id="10" name="object 10"/>
          <p:cNvSpPr txBox="1"/>
          <p:nvPr/>
        </p:nvSpPr>
        <p:spPr>
          <a:xfrm>
            <a:off x="4196588" y="2782951"/>
            <a:ext cx="3852333" cy="255270"/>
          </a:xfrm>
          <a:prstGeom prst="rect">
            <a:avLst/>
          </a:prstGeom>
        </p:spPr>
        <p:txBody>
          <a:bodyPr vert="horz" wrap="square" lIns="0" tIns="0" rIns="0" bIns="0" rtlCol="0">
            <a:spAutoFit/>
          </a:bodyPr>
          <a:lstStyle/>
          <a:p>
            <a:pPr marL="12700">
              <a:lnSpc>
                <a:spcPct val="100000"/>
              </a:lnSpc>
            </a:pPr>
            <a:r>
              <a:rPr sz="1600" b="1" spc="-5" dirty="0">
                <a:solidFill>
                  <a:srgbClr val="636B85"/>
                </a:solidFill>
                <a:latin typeface="Georgia"/>
                <a:cs typeface="Georgia"/>
              </a:rPr>
              <a:t>I</a:t>
            </a:r>
            <a:r>
              <a:rPr sz="1600" b="1" spc="-165" dirty="0">
                <a:solidFill>
                  <a:srgbClr val="636B85"/>
                </a:solidFill>
                <a:latin typeface="Georgia"/>
                <a:cs typeface="Georgia"/>
              </a:rPr>
              <a:t> </a:t>
            </a:r>
            <a:r>
              <a:rPr sz="1600" b="1" spc="-5" dirty="0">
                <a:solidFill>
                  <a:srgbClr val="636B85"/>
                </a:solidFill>
                <a:latin typeface="Georgia"/>
                <a:cs typeface="Georgia"/>
              </a:rPr>
              <a:t>S </a:t>
            </a:r>
            <a:r>
              <a:rPr sz="1600" b="1" spc="100" dirty="0">
                <a:solidFill>
                  <a:srgbClr val="636B85"/>
                </a:solidFill>
                <a:latin typeface="Georgia"/>
                <a:cs typeface="Georgia"/>
              </a:rPr>
              <a:t> </a:t>
            </a:r>
            <a:r>
              <a:rPr sz="1600" b="1" spc="-5" dirty="0">
                <a:solidFill>
                  <a:srgbClr val="636B85"/>
                </a:solidFill>
                <a:latin typeface="Georgia"/>
                <a:cs typeface="Georgia"/>
              </a:rPr>
              <a:t>Y</a:t>
            </a:r>
            <a:r>
              <a:rPr sz="1600" b="1" spc="-165" dirty="0">
                <a:solidFill>
                  <a:srgbClr val="636B85"/>
                </a:solidFill>
                <a:latin typeface="Georgia"/>
                <a:cs typeface="Georgia"/>
              </a:rPr>
              <a:t> </a:t>
            </a:r>
            <a:r>
              <a:rPr sz="1600" b="1" spc="-5" dirty="0">
                <a:solidFill>
                  <a:srgbClr val="636B85"/>
                </a:solidFill>
                <a:latin typeface="Georgia"/>
                <a:cs typeface="Georgia"/>
              </a:rPr>
              <a:t>O</a:t>
            </a:r>
            <a:r>
              <a:rPr sz="1600" b="1" spc="-165" dirty="0">
                <a:solidFill>
                  <a:srgbClr val="636B85"/>
                </a:solidFill>
                <a:latin typeface="Georgia"/>
                <a:cs typeface="Georgia"/>
              </a:rPr>
              <a:t> </a:t>
            </a:r>
            <a:r>
              <a:rPr sz="1600" b="1" spc="-5" dirty="0">
                <a:solidFill>
                  <a:srgbClr val="636B85"/>
                </a:solidFill>
                <a:latin typeface="Georgia"/>
                <a:cs typeface="Georgia"/>
              </a:rPr>
              <a:t>U</a:t>
            </a:r>
            <a:r>
              <a:rPr sz="1600" b="1" spc="-160" dirty="0">
                <a:solidFill>
                  <a:srgbClr val="636B85"/>
                </a:solidFill>
                <a:latin typeface="Georgia"/>
                <a:cs typeface="Georgia"/>
              </a:rPr>
              <a:t> </a:t>
            </a:r>
            <a:r>
              <a:rPr sz="1600" b="1" spc="-5" dirty="0">
                <a:solidFill>
                  <a:srgbClr val="636B85"/>
                </a:solidFill>
                <a:latin typeface="Georgia"/>
                <a:cs typeface="Georgia"/>
              </a:rPr>
              <a:t>R </a:t>
            </a:r>
            <a:r>
              <a:rPr sz="1600" b="1" spc="100" dirty="0">
                <a:solidFill>
                  <a:srgbClr val="636B85"/>
                </a:solidFill>
                <a:latin typeface="Georgia"/>
                <a:cs typeface="Georgia"/>
              </a:rPr>
              <a:t> </a:t>
            </a:r>
            <a:r>
              <a:rPr sz="1600" b="1" spc="-5" dirty="0">
                <a:solidFill>
                  <a:srgbClr val="636B85"/>
                </a:solidFill>
                <a:latin typeface="Georgia"/>
                <a:cs typeface="Georgia"/>
              </a:rPr>
              <a:t>D</a:t>
            </a:r>
            <a:r>
              <a:rPr sz="1600" b="1" spc="-165" dirty="0">
                <a:solidFill>
                  <a:srgbClr val="636B85"/>
                </a:solidFill>
                <a:latin typeface="Georgia"/>
                <a:cs typeface="Georgia"/>
              </a:rPr>
              <a:t> </a:t>
            </a:r>
            <a:r>
              <a:rPr sz="1600" b="1" spc="-5" dirty="0">
                <a:solidFill>
                  <a:srgbClr val="636B85"/>
                </a:solidFill>
                <a:latin typeface="Georgia"/>
                <a:cs typeface="Georgia"/>
              </a:rPr>
              <a:t>A</a:t>
            </a:r>
            <a:r>
              <a:rPr sz="1600" b="1" spc="-160" dirty="0">
                <a:solidFill>
                  <a:srgbClr val="636B85"/>
                </a:solidFill>
                <a:latin typeface="Georgia"/>
                <a:cs typeface="Georgia"/>
              </a:rPr>
              <a:t> </a:t>
            </a:r>
            <a:r>
              <a:rPr sz="1600" b="1" spc="-5" dirty="0">
                <a:solidFill>
                  <a:srgbClr val="636B85"/>
                </a:solidFill>
                <a:latin typeface="Georgia"/>
                <a:cs typeface="Georgia"/>
              </a:rPr>
              <a:t>T</a:t>
            </a:r>
            <a:r>
              <a:rPr sz="1600" b="1" spc="-165" dirty="0">
                <a:solidFill>
                  <a:srgbClr val="636B85"/>
                </a:solidFill>
                <a:latin typeface="Georgia"/>
                <a:cs typeface="Georgia"/>
              </a:rPr>
              <a:t> </a:t>
            </a:r>
            <a:r>
              <a:rPr sz="1600" b="1" spc="-5" dirty="0">
                <a:solidFill>
                  <a:srgbClr val="636B85"/>
                </a:solidFill>
                <a:latin typeface="Georgia"/>
                <a:cs typeface="Georgia"/>
              </a:rPr>
              <a:t>A </a:t>
            </a:r>
            <a:r>
              <a:rPr sz="1600" b="1" spc="100" dirty="0">
                <a:solidFill>
                  <a:srgbClr val="636B85"/>
                </a:solidFill>
                <a:latin typeface="Georgia"/>
                <a:cs typeface="Georgia"/>
              </a:rPr>
              <a:t> </a:t>
            </a:r>
            <a:r>
              <a:rPr sz="1600" b="1" spc="-5" dirty="0">
                <a:solidFill>
                  <a:srgbClr val="636B85"/>
                </a:solidFill>
                <a:latin typeface="Georgia"/>
                <a:cs typeface="Georgia"/>
              </a:rPr>
              <a:t>S</a:t>
            </a:r>
            <a:r>
              <a:rPr sz="1600" b="1" spc="-165" dirty="0">
                <a:solidFill>
                  <a:srgbClr val="636B85"/>
                </a:solidFill>
                <a:latin typeface="Georgia"/>
                <a:cs typeface="Georgia"/>
              </a:rPr>
              <a:t> </a:t>
            </a:r>
            <a:r>
              <a:rPr sz="1600" b="1" spc="-5" dirty="0">
                <a:solidFill>
                  <a:srgbClr val="636B85"/>
                </a:solidFill>
                <a:latin typeface="Georgia"/>
                <a:cs typeface="Georgia"/>
              </a:rPr>
              <a:t>A</a:t>
            </a:r>
            <a:r>
              <a:rPr sz="1600" b="1" spc="-160" dirty="0">
                <a:solidFill>
                  <a:srgbClr val="636B85"/>
                </a:solidFill>
                <a:latin typeface="Georgia"/>
                <a:cs typeface="Georgia"/>
              </a:rPr>
              <a:t> </a:t>
            </a:r>
            <a:r>
              <a:rPr sz="1600" b="1" spc="-5" dirty="0">
                <a:solidFill>
                  <a:srgbClr val="636B85"/>
                </a:solidFill>
                <a:latin typeface="Georgia"/>
                <a:cs typeface="Georgia"/>
              </a:rPr>
              <a:t>F</a:t>
            </a:r>
            <a:r>
              <a:rPr sz="1600" b="1" spc="-165" dirty="0">
                <a:solidFill>
                  <a:srgbClr val="636B85"/>
                </a:solidFill>
                <a:latin typeface="Georgia"/>
                <a:cs typeface="Georgia"/>
              </a:rPr>
              <a:t> </a:t>
            </a:r>
            <a:r>
              <a:rPr sz="1600" b="1" spc="-5" dirty="0">
                <a:solidFill>
                  <a:srgbClr val="636B85"/>
                </a:solidFill>
                <a:latin typeface="Georgia"/>
                <a:cs typeface="Georgia"/>
              </a:rPr>
              <a:t>E</a:t>
            </a:r>
            <a:r>
              <a:rPr sz="1600" b="1" spc="-160" dirty="0">
                <a:solidFill>
                  <a:srgbClr val="636B85"/>
                </a:solidFill>
                <a:latin typeface="Georgia"/>
                <a:cs typeface="Georgia"/>
              </a:rPr>
              <a:t> </a:t>
            </a:r>
            <a:r>
              <a:rPr sz="1600" b="1" spc="-5" dirty="0">
                <a:solidFill>
                  <a:srgbClr val="636B85"/>
                </a:solidFill>
                <a:latin typeface="Georgia"/>
                <a:cs typeface="Georgia"/>
              </a:rPr>
              <a:t>?</a:t>
            </a:r>
            <a:endParaRPr sz="1600">
              <a:latin typeface="Georgia"/>
              <a:cs typeface="Georgia"/>
            </a:endParaRPr>
          </a:p>
        </p:txBody>
      </p:sp>
      <p:sp>
        <p:nvSpPr>
          <p:cNvPr id="11" name="object 11"/>
          <p:cNvSpPr txBox="1">
            <a:spLocks noGrp="1"/>
          </p:cNvSpPr>
          <p:nvPr>
            <p:ph type="title"/>
          </p:nvPr>
        </p:nvSpPr>
        <p:spPr>
          <a:prstGeom prst="rect">
            <a:avLst/>
          </a:prstGeom>
        </p:spPr>
        <p:txBody>
          <a:bodyPr vert="horz" wrap="square" lIns="0" tIns="751713" rIns="0" bIns="0" rtlCol="0">
            <a:spAutoFit/>
          </a:bodyPr>
          <a:lstStyle/>
          <a:p>
            <a:pPr marL="1707514">
              <a:lnSpc>
                <a:spcPct val="100000"/>
              </a:lnSpc>
            </a:pPr>
            <a:r>
              <a:rPr sz="3000" spc="-5" dirty="0"/>
              <a:t>Data</a:t>
            </a:r>
            <a:r>
              <a:rPr sz="3000" spc="-95" dirty="0"/>
              <a:t> </a:t>
            </a:r>
            <a:r>
              <a:rPr sz="3000" spc="-5" dirty="0"/>
              <a:t>Protection</a:t>
            </a:r>
            <a:endParaRPr sz="3000"/>
          </a:p>
        </p:txBody>
      </p:sp>
    </p:spTree>
    <p:extLst>
      <p:ext uri="{BB962C8B-B14F-4D97-AF65-F5344CB8AC3E}">
        <p14:creationId xmlns:p14="http://schemas.microsoft.com/office/powerpoint/2010/main" val="5334083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689600" y="955547"/>
            <a:ext cx="812800" cy="609600"/>
          </a:xfrm>
          <a:custGeom>
            <a:avLst/>
            <a:gdLst/>
            <a:ahLst/>
            <a:cxnLst/>
            <a:rect l="l" t="t" r="r" b="b"/>
            <a:pathLst>
              <a:path w="609600" h="609600">
                <a:moveTo>
                  <a:pt x="304800" y="0"/>
                </a:moveTo>
                <a:lnTo>
                  <a:pt x="255374" y="3990"/>
                </a:lnTo>
                <a:lnTo>
                  <a:pt x="208483" y="15544"/>
                </a:lnTo>
                <a:lnTo>
                  <a:pt x="164753" y="34032"/>
                </a:lnTo>
                <a:lnTo>
                  <a:pt x="124815" y="58826"/>
                </a:lnTo>
                <a:lnTo>
                  <a:pt x="89296" y="89296"/>
                </a:lnTo>
                <a:lnTo>
                  <a:pt x="58826" y="124815"/>
                </a:lnTo>
                <a:lnTo>
                  <a:pt x="34032" y="164753"/>
                </a:lnTo>
                <a:lnTo>
                  <a:pt x="15544" y="208483"/>
                </a:lnTo>
                <a:lnTo>
                  <a:pt x="3990" y="255374"/>
                </a:lnTo>
                <a:lnTo>
                  <a:pt x="0" y="304800"/>
                </a:lnTo>
                <a:lnTo>
                  <a:pt x="3990" y="354225"/>
                </a:lnTo>
                <a:lnTo>
                  <a:pt x="15544" y="401116"/>
                </a:lnTo>
                <a:lnTo>
                  <a:pt x="34032" y="444846"/>
                </a:lnTo>
                <a:lnTo>
                  <a:pt x="58826" y="484784"/>
                </a:lnTo>
                <a:lnTo>
                  <a:pt x="89296" y="520303"/>
                </a:lnTo>
                <a:lnTo>
                  <a:pt x="124815" y="550773"/>
                </a:lnTo>
                <a:lnTo>
                  <a:pt x="164753" y="575567"/>
                </a:lnTo>
                <a:lnTo>
                  <a:pt x="208483" y="594055"/>
                </a:lnTo>
                <a:lnTo>
                  <a:pt x="255374"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FFFFFF"/>
          </a:solidFill>
        </p:spPr>
        <p:txBody>
          <a:bodyPr wrap="square" lIns="0" tIns="0" rIns="0" bIns="0" rtlCol="0"/>
          <a:lstStyle/>
          <a:p>
            <a:endParaRPr/>
          </a:p>
        </p:txBody>
      </p:sp>
      <p:sp>
        <p:nvSpPr>
          <p:cNvPr id="3" name="object 3"/>
          <p:cNvSpPr/>
          <p:nvPr/>
        </p:nvSpPr>
        <p:spPr>
          <a:xfrm>
            <a:off x="5816601" y="1050798"/>
            <a:ext cx="561340" cy="421005"/>
          </a:xfrm>
          <a:custGeom>
            <a:avLst/>
            <a:gdLst/>
            <a:ahLst/>
            <a:cxnLst/>
            <a:rect l="l" t="t" r="r" b="b"/>
            <a:pathLst>
              <a:path w="421004" h="421005">
                <a:moveTo>
                  <a:pt x="210312" y="0"/>
                </a:moveTo>
                <a:lnTo>
                  <a:pt x="162072" y="5551"/>
                </a:lnTo>
                <a:lnTo>
                  <a:pt x="117798" y="21367"/>
                </a:lnTo>
                <a:lnTo>
                  <a:pt x="78750" y="46186"/>
                </a:lnTo>
                <a:lnTo>
                  <a:pt x="46186" y="78750"/>
                </a:lnTo>
                <a:lnTo>
                  <a:pt x="21367" y="117798"/>
                </a:lnTo>
                <a:lnTo>
                  <a:pt x="5551" y="162072"/>
                </a:lnTo>
                <a:lnTo>
                  <a:pt x="0" y="210312"/>
                </a:lnTo>
                <a:lnTo>
                  <a:pt x="5551" y="258551"/>
                </a:lnTo>
                <a:lnTo>
                  <a:pt x="21367" y="302825"/>
                </a:lnTo>
                <a:lnTo>
                  <a:pt x="46186" y="341873"/>
                </a:lnTo>
                <a:lnTo>
                  <a:pt x="78750" y="374437"/>
                </a:lnTo>
                <a:lnTo>
                  <a:pt x="117798" y="399256"/>
                </a:lnTo>
                <a:lnTo>
                  <a:pt x="162072" y="415072"/>
                </a:lnTo>
                <a:lnTo>
                  <a:pt x="210312" y="420624"/>
                </a:lnTo>
                <a:lnTo>
                  <a:pt x="258551" y="415072"/>
                </a:lnTo>
                <a:lnTo>
                  <a:pt x="302825" y="399256"/>
                </a:lnTo>
                <a:lnTo>
                  <a:pt x="341873" y="374437"/>
                </a:lnTo>
                <a:lnTo>
                  <a:pt x="374437" y="341873"/>
                </a:lnTo>
                <a:lnTo>
                  <a:pt x="399256" y="302825"/>
                </a:lnTo>
                <a:lnTo>
                  <a:pt x="415072" y="258551"/>
                </a:lnTo>
                <a:lnTo>
                  <a:pt x="420624" y="210312"/>
                </a:lnTo>
                <a:lnTo>
                  <a:pt x="415072" y="162072"/>
                </a:lnTo>
                <a:lnTo>
                  <a:pt x="399256" y="117798"/>
                </a:lnTo>
                <a:lnTo>
                  <a:pt x="374437" y="78750"/>
                </a:lnTo>
                <a:lnTo>
                  <a:pt x="341873" y="46186"/>
                </a:lnTo>
                <a:lnTo>
                  <a:pt x="302825" y="21367"/>
                </a:lnTo>
                <a:lnTo>
                  <a:pt x="258551" y="5551"/>
                </a:lnTo>
                <a:lnTo>
                  <a:pt x="210312" y="0"/>
                </a:lnTo>
                <a:close/>
              </a:path>
            </a:pathLst>
          </a:custGeom>
          <a:solidFill>
            <a:srgbClr val="FFFFFF"/>
          </a:solidFill>
        </p:spPr>
        <p:txBody>
          <a:bodyPr wrap="square" lIns="0" tIns="0" rIns="0" bIns="0" rtlCol="0"/>
          <a:lstStyle/>
          <a:p>
            <a:endParaRPr/>
          </a:p>
        </p:txBody>
      </p:sp>
      <p:sp>
        <p:nvSpPr>
          <p:cNvPr id="4" name="object 4"/>
          <p:cNvSpPr/>
          <p:nvPr/>
        </p:nvSpPr>
        <p:spPr>
          <a:xfrm>
            <a:off x="5783071" y="1026667"/>
            <a:ext cx="628227" cy="469900"/>
          </a:xfrm>
          <a:custGeom>
            <a:avLst/>
            <a:gdLst/>
            <a:ahLst/>
            <a:cxnLst/>
            <a:rect l="l" t="t" r="r" b="b"/>
            <a:pathLst>
              <a:path w="471170" h="469900">
                <a:moveTo>
                  <a:pt x="258191" y="0"/>
                </a:moveTo>
                <a:lnTo>
                  <a:pt x="234187" y="0"/>
                </a:lnTo>
                <a:lnTo>
                  <a:pt x="210058" y="1270"/>
                </a:lnTo>
                <a:lnTo>
                  <a:pt x="164211" y="10160"/>
                </a:lnTo>
                <a:lnTo>
                  <a:pt x="122300" y="29210"/>
                </a:lnTo>
                <a:lnTo>
                  <a:pt x="84836" y="54610"/>
                </a:lnTo>
                <a:lnTo>
                  <a:pt x="52959" y="86360"/>
                </a:lnTo>
                <a:lnTo>
                  <a:pt x="27940" y="124460"/>
                </a:lnTo>
                <a:lnTo>
                  <a:pt x="10160" y="166370"/>
                </a:lnTo>
                <a:lnTo>
                  <a:pt x="1016" y="212089"/>
                </a:lnTo>
                <a:lnTo>
                  <a:pt x="0" y="236220"/>
                </a:lnTo>
                <a:lnTo>
                  <a:pt x="1397" y="260350"/>
                </a:lnTo>
                <a:lnTo>
                  <a:pt x="11049" y="306070"/>
                </a:lnTo>
                <a:lnTo>
                  <a:pt x="29083" y="347979"/>
                </a:lnTo>
                <a:lnTo>
                  <a:pt x="54610" y="386079"/>
                </a:lnTo>
                <a:lnTo>
                  <a:pt x="86613" y="417829"/>
                </a:lnTo>
                <a:lnTo>
                  <a:pt x="124333" y="443229"/>
                </a:lnTo>
                <a:lnTo>
                  <a:pt x="166750" y="461010"/>
                </a:lnTo>
                <a:lnTo>
                  <a:pt x="212725" y="469900"/>
                </a:lnTo>
                <a:lnTo>
                  <a:pt x="236728" y="469900"/>
                </a:lnTo>
                <a:lnTo>
                  <a:pt x="260858" y="468629"/>
                </a:lnTo>
                <a:lnTo>
                  <a:pt x="284099" y="466089"/>
                </a:lnTo>
                <a:lnTo>
                  <a:pt x="306705" y="459739"/>
                </a:lnTo>
                <a:lnTo>
                  <a:pt x="324696" y="453389"/>
                </a:lnTo>
                <a:lnTo>
                  <a:pt x="213487" y="453389"/>
                </a:lnTo>
                <a:lnTo>
                  <a:pt x="191770" y="449579"/>
                </a:lnTo>
                <a:lnTo>
                  <a:pt x="150749" y="436879"/>
                </a:lnTo>
                <a:lnTo>
                  <a:pt x="113537" y="416560"/>
                </a:lnTo>
                <a:lnTo>
                  <a:pt x="81153" y="389889"/>
                </a:lnTo>
                <a:lnTo>
                  <a:pt x="54356" y="358139"/>
                </a:lnTo>
                <a:lnTo>
                  <a:pt x="34162" y="321310"/>
                </a:lnTo>
                <a:lnTo>
                  <a:pt x="21336" y="279400"/>
                </a:lnTo>
                <a:lnTo>
                  <a:pt x="16827" y="236220"/>
                </a:lnTo>
                <a:lnTo>
                  <a:pt x="16823" y="233679"/>
                </a:lnTo>
                <a:lnTo>
                  <a:pt x="17780" y="213360"/>
                </a:lnTo>
                <a:lnTo>
                  <a:pt x="26416" y="170179"/>
                </a:lnTo>
                <a:lnTo>
                  <a:pt x="43053" y="130810"/>
                </a:lnTo>
                <a:lnTo>
                  <a:pt x="66421" y="96520"/>
                </a:lnTo>
                <a:lnTo>
                  <a:pt x="96138" y="66039"/>
                </a:lnTo>
                <a:lnTo>
                  <a:pt x="130937" y="43179"/>
                </a:lnTo>
                <a:lnTo>
                  <a:pt x="170053" y="26670"/>
                </a:lnTo>
                <a:lnTo>
                  <a:pt x="212598" y="17779"/>
                </a:lnTo>
                <a:lnTo>
                  <a:pt x="235076" y="16510"/>
                </a:lnTo>
                <a:lnTo>
                  <a:pt x="322495" y="16510"/>
                </a:lnTo>
                <a:lnTo>
                  <a:pt x="304292" y="10160"/>
                </a:lnTo>
                <a:lnTo>
                  <a:pt x="281686" y="3810"/>
                </a:lnTo>
                <a:lnTo>
                  <a:pt x="258191" y="0"/>
                </a:lnTo>
                <a:close/>
              </a:path>
              <a:path w="471170" h="469900">
                <a:moveTo>
                  <a:pt x="322495" y="16510"/>
                </a:moveTo>
                <a:lnTo>
                  <a:pt x="235076" y="16510"/>
                </a:lnTo>
                <a:lnTo>
                  <a:pt x="257429" y="17779"/>
                </a:lnTo>
                <a:lnTo>
                  <a:pt x="279146" y="20320"/>
                </a:lnTo>
                <a:lnTo>
                  <a:pt x="320294" y="33020"/>
                </a:lnTo>
                <a:lnTo>
                  <a:pt x="357378" y="53339"/>
                </a:lnTo>
                <a:lnTo>
                  <a:pt x="389890" y="80010"/>
                </a:lnTo>
                <a:lnTo>
                  <a:pt x="416560" y="113029"/>
                </a:lnTo>
                <a:lnTo>
                  <a:pt x="436880" y="149860"/>
                </a:lnTo>
                <a:lnTo>
                  <a:pt x="449580" y="190500"/>
                </a:lnTo>
                <a:lnTo>
                  <a:pt x="454088" y="233679"/>
                </a:lnTo>
                <a:lnTo>
                  <a:pt x="454092" y="236220"/>
                </a:lnTo>
                <a:lnTo>
                  <a:pt x="453136" y="256539"/>
                </a:lnTo>
                <a:lnTo>
                  <a:pt x="444500" y="299720"/>
                </a:lnTo>
                <a:lnTo>
                  <a:pt x="427990" y="339089"/>
                </a:lnTo>
                <a:lnTo>
                  <a:pt x="404495" y="373379"/>
                </a:lnTo>
                <a:lnTo>
                  <a:pt x="374904" y="403860"/>
                </a:lnTo>
                <a:lnTo>
                  <a:pt x="340106" y="426720"/>
                </a:lnTo>
                <a:lnTo>
                  <a:pt x="300863" y="444500"/>
                </a:lnTo>
                <a:lnTo>
                  <a:pt x="258318" y="452120"/>
                </a:lnTo>
                <a:lnTo>
                  <a:pt x="235838" y="453389"/>
                </a:lnTo>
                <a:lnTo>
                  <a:pt x="324696" y="453389"/>
                </a:lnTo>
                <a:lnTo>
                  <a:pt x="368173" y="429260"/>
                </a:lnTo>
                <a:lnTo>
                  <a:pt x="402844" y="400050"/>
                </a:lnTo>
                <a:lnTo>
                  <a:pt x="431292" y="365760"/>
                </a:lnTo>
                <a:lnTo>
                  <a:pt x="452882" y="325120"/>
                </a:lnTo>
                <a:lnTo>
                  <a:pt x="466344" y="281939"/>
                </a:lnTo>
                <a:lnTo>
                  <a:pt x="470916" y="233679"/>
                </a:lnTo>
                <a:lnTo>
                  <a:pt x="469519" y="209550"/>
                </a:lnTo>
                <a:lnTo>
                  <a:pt x="459994" y="163829"/>
                </a:lnTo>
                <a:lnTo>
                  <a:pt x="441960" y="121920"/>
                </a:lnTo>
                <a:lnTo>
                  <a:pt x="416433" y="85089"/>
                </a:lnTo>
                <a:lnTo>
                  <a:pt x="384301" y="52070"/>
                </a:lnTo>
                <a:lnTo>
                  <a:pt x="346710" y="27939"/>
                </a:lnTo>
                <a:lnTo>
                  <a:pt x="326136" y="17779"/>
                </a:lnTo>
                <a:lnTo>
                  <a:pt x="322495" y="16510"/>
                </a:lnTo>
                <a:close/>
              </a:path>
              <a:path w="471170" h="469900">
                <a:moveTo>
                  <a:pt x="235838" y="33020"/>
                </a:moveTo>
                <a:lnTo>
                  <a:pt x="195199" y="36829"/>
                </a:lnTo>
                <a:lnTo>
                  <a:pt x="157225" y="49529"/>
                </a:lnTo>
                <a:lnTo>
                  <a:pt x="122936" y="67310"/>
                </a:lnTo>
                <a:lnTo>
                  <a:pt x="92963" y="92710"/>
                </a:lnTo>
                <a:lnTo>
                  <a:pt x="68199" y="121920"/>
                </a:lnTo>
                <a:lnTo>
                  <a:pt x="49530" y="156210"/>
                </a:lnTo>
                <a:lnTo>
                  <a:pt x="37719" y="194310"/>
                </a:lnTo>
                <a:lnTo>
                  <a:pt x="33591" y="233679"/>
                </a:lnTo>
                <a:lnTo>
                  <a:pt x="33583" y="236220"/>
                </a:lnTo>
                <a:lnTo>
                  <a:pt x="34417" y="255270"/>
                </a:lnTo>
                <a:lnTo>
                  <a:pt x="42418" y="294639"/>
                </a:lnTo>
                <a:lnTo>
                  <a:pt x="57785" y="331470"/>
                </a:lnTo>
                <a:lnTo>
                  <a:pt x="79375" y="363220"/>
                </a:lnTo>
                <a:lnTo>
                  <a:pt x="106680" y="391160"/>
                </a:lnTo>
                <a:lnTo>
                  <a:pt x="138937" y="412750"/>
                </a:lnTo>
                <a:lnTo>
                  <a:pt x="175006" y="427989"/>
                </a:lnTo>
                <a:lnTo>
                  <a:pt x="214375" y="435610"/>
                </a:lnTo>
                <a:lnTo>
                  <a:pt x="235076" y="436879"/>
                </a:lnTo>
                <a:lnTo>
                  <a:pt x="255650" y="435610"/>
                </a:lnTo>
                <a:lnTo>
                  <a:pt x="275717" y="433070"/>
                </a:lnTo>
                <a:lnTo>
                  <a:pt x="295148" y="427989"/>
                </a:lnTo>
                <a:lnTo>
                  <a:pt x="313690" y="421639"/>
                </a:lnTo>
                <a:lnTo>
                  <a:pt x="316211" y="420370"/>
                </a:lnTo>
                <a:lnTo>
                  <a:pt x="234187" y="420370"/>
                </a:lnTo>
                <a:lnTo>
                  <a:pt x="215137" y="419100"/>
                </a:lnTo>
                <a:lnTo>
                  <a:pt x="162306" y="405129"/>
                </a:lnTo>
                <a:lnTo>
                  <a:pt x="116840" y="377189"/>
                </a:lnTo>
                <a:lnTo>
                  <a:pt x="81153" y="337820"/>
                </a:lnTo>
                <a:lnTo>
                  <a:pt x="58166" y="289560"/>
                </a:lnTo>
                <a:lnTo>
                  <a:pt x="50292" y="233679"/>
                </a:lnTo>
                <a:lnTo>
                  <a:pt x="51308" y="214629"/>
                </a:lnTo>
                <a:lnTo>
                  <a:pt x="65278" y="162560"/>
                </a:lnTo>
                <a:lnTo>
                  <a:pt x="93345" y="116839"/>
                </a:lnTo>
                <a:lnTo>
                  <a:pt x="132969" y="81279"/>
                </a:lnTo>
                <a:lnTo>
                  <a:pt x="181737" y="57150"/>
                </a:lnTo>
                <a:lnTo>
                  <a:pt x="236728" y="49529"/>
                </a:lnTo>
                <a:lnTo>
                  <a:pt x="314451" y="49529"/>
                </a:lnTo>
                <a:lnTo>
                  <a:pt x="295910" y="41910"/>
                </a:lnTo>
                <a:lnTo>
                  <a:pt x="276606" y="36829"/>
                </a:lnTo>
                <a:lnTo>
                  <a:pt x="256540" y="34289"/>
                </a:lnTo>
                <a:lnTo>
                  <a:pt x="235838" y="33020"/>
                </a:lnTo>
                <a:close/>
              </a:path>
              <a:path w="471170" h="469900">
                <a:moveTo>
                  <a:pt x="314451" y="49529"/>
                </a:moveTo>
                <a:lnTo>
                  <a:pt x="236728" y="49529"/>
                </a:lnTo>
                <a:lnTo>
                  <a:pt x="255778" y="50800"/>
                </a:lnTo>
                <a:lnTo>
                  <a:pt x="273938" y="53339"/>
                </a:lnTo>
                <a:lnTo>
                  <a:pt x="324866" y="72389"/>
                </a:lnTo>
                <a:lnTo>
                  <a:pt x="367284" y="105410"/>
                </a:lnTo>
                <a:lnTo>
                  <a:pt x="398907" y="148589"/>
                </a:lnTo>
                <a:lnTo>
                  <a:pt x="417068" y="199389"/>
                </a:lnTo>
                <a:lnTo>
                  <a:pt x="420624" y="236220"/>
                </a:lnTo>
                <a:lnTo>
                  <a:pt x="419608" y="255270"/>
                </a:lnTo>
                <a:lnTo>
                  <a:pt x="405638" y="308610"/>
                </a:lnTo>
                <a:lnTo>
                  <a:pt x="377571" y="354329"/>
                </a:lnTo>
                <a:lnTo>
                  <a:pt x="338074" y="389889"/>
                </a:lnTo>
                <a:lnTo>
                  <a:pt x="289433" y="412750"/>
                </a:lnTo>
                <a:lnTo>
                  <a:pt x="234187" y="420370"/>
                </a:lnTo>
                <a:lnTo>
                  <a:pt x="316211" y="420370"/>
                </a:lnTo>
                <a:lnTo>
                  <a:pt x="363600" y="391160"/>
                </a:lnTo>
                <a:lnTo>
                  <a:pt x="391033" y="364489"/>
                </a:lnTo>
                <a:lnTo>
                  <a:pt x="412876" y="331470"/>
                </a:lnTo>
                <a:lnTo>
                  <a:pt x="428244" y="295910"/>
                </a:lnTo>
                <a:lnTo>
                  <a:pt x="436372" y="256539"/>
                </a:lnTo>
                <a:lnTo>
                  <a:pt x="437332" y="233679"/>
                </a:lnTo>
                <a:lnTo>
                  <a:pt x="436499" y="214629"/>
                </a:lnTo>
                <a:lnTo>
                  <a:pt x="428498" y="175260"/>
                </a:lnTo>
                <a:lnTo>
                  <a:pt x="413258" y="139700"/>
                </a:lnTo>
                <a:lnTo>
                  <a:pt x="391541" y="106679"/>
                </a:lnTo>
                <a:lnTo>
                  <a:pt x="364236" y="80010"/>
                </a:lnTo>
                <a:lnTo>
                  <a:pt x="332105" y="57150"/>
                </a:lnTo>
                <a:lnTo>
                  <a:pt x="314451" y="49529"/>
                </a:lnTo>
                <a:close/>
              </a:path>
            </a:pathLst>
          </a:custGeom>
          <a:solidFill>
            <a:srgbClr val="7A9799"/>
          </a:solidFill>
        </p:spPr>
        <p:txBody>
          <a:bodyPr wrap="square" lIns="0" tIns="0" rIns="0" bIns="0" rtlCol="0"/>
          <a:lstStyle/>
          <a:p>
            <a:endParaRPr/>
          </a:p>
        </p:txBody>
      </p:sp>
      <p:sp>
        <p:nvSpPr>
          <p:cNvPr id="6" name="object 6"/>
          <p:cNvSpPr/>
          <p:nvPr/>
        </p:nvSpPr>
        <p:spPr>
          <a:xfrm>
            <a:off x="4172711" y="532130"/>
            <a:ext cx="3849624" cy="305562"/>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507320" y="2145411"/>
            <a:ext cx="11522358" cy="4063933"/>
          </a:xfrm>
          <a:prstGeom prst="rect">
            <a:avLst/>
          </a:prstGeom>
        </p:spPr>
        <p:txBody>
          <a:bodyPr vert="horz" wrap="square" lIns="0" tIns="0" rIns="0" bIns="0" rtlCol="0">
            <a:spAutoFit/>
          </a:bodyPr>
          <a:lstStyle/>
          <a:p>
            <a:pPr marL="287020" indent="-274320">
              <a:lnSpc>
                <a:spcPct val="100000"/>
              </a:lnSpc>
              <a:buClr>
                <a:srgbClr val="D16248"/>
              </a:buClr>
              <a:buSzPct val="84375"/>
              <a:buFont typeface="Wingdings 2"/>
              <a:buChar char=""/>
              <a:tabLst>
                <a:tab pos="287020" algn="l"/>
              </a:tabLst>
            </a:pPr>
            <a:r>
              <a:rPr sz="3200" dirty="0">
                <a:latin typeface="Georgia"/>
                <a:cs typeface="Georgia"/>
              </a:rPr>
              <a:t>Data </a:t>
            </a:r>
            <a:r>
              <a:rPr sz="3200" spc="-5" dirty="0">
                <a:latin typeface="Georgia"/>
                <a:cs typeface="Georgia"/>
              </a:rPr>
              <a:t>protection </a:t>
            </a:r>
            <a:r>
              <a:rPr sz="3200" dirty="0">
                <a:latin typeface="Georgia"/>
                <a:cs typeface="Georgia"/>
              </a:rPr>
              <a:t>is about </a:t>
            </a:r>
            <a:r>
              <a:rPr sz="3200" spc="-5" dirty="0">
                <a:latin typeface="Georgia"/>
                <a:cs typeface="Georgia"/>
              </a:rPr>
              <a:t>your</a:t>
            </a:r>
            <a:r>
              <a:rPr sz="3200" spc="-80" dirty="0">
                <a:latin typeface="Georgia"/>
                <a:cs typeface="Georgia"/>
              </a:rPr>
              <a:t> </a:t>
            </a:r>
            <a:r>
              <a:rPr sz="3200" spc="-5" dirty="0" smtClean="0">
                <a:latin typeface="Georgia"/>
                <a:cs typeface="Georgia"/>
              </a:rPr>
              <a:t>fundamental</a:t>
            </a:r>
            <a:r>
              <a:rPr lang="en-US" sz="3200" dirty="0">
                <a:latin typeface="Georgia"/>
                <a:cs typeface="Georgia"/>
              </a:rPr>
              <a:t> </a:t>
            </a:r>
            <a:r>
              <a:rPr sz="3200" spc="-5" dirty="0" smtClean="0">
                <a:latin typeface="Georgia"/>
                <a:cs typeface="Georgia"/>
              </a:rPr>
              <a:t>right </a:t>
            </a:r>
            <a:r>
              <a:rPr sz="3200" dirty="0">
                <a:latin typeface="Georgia"/>
                <a:cs typeface="Georgia"/>
              </a:rPr>
              <a:t>to</a:t>
            </a:r>
            <a:r>
              <a:rPr sz="3200" spc="-85" dirty="0">
                <a:latin typeface="Georgia"/>
                <a:cs typeface="Georgia"/>
              </a:rPr>
              <a:t> </a:t>
            </a:r>
            <a:r>
              <a:rPr sz="3200" dirty="0">
                <a:latin typeface="Georgia"/>
                <a:cs typeface="Georgia"/>
              </a:rPr>
              <a:t>privacy.</a:t>
            </a:r>
          </a:p>
          <a:p>
            <a:pPr>
              <a:lnSpc>
                <a:spcPct val="100000"/>
              </a:lnSpc>
              <a:spcBef>
                <a:spcPts val="10"/>
              </a:spcBef>
            </a:pPr>
            <a:endParaRPr sz="4000" dirty="0">
              <a:latin typeface="Times New Roman"/>
              <a:cs typeface="Times New Roman"/>
            </a:endParaRPr>
          </a:p>
          <a:p>
            <a:pPr marL="287020" marR="5080" indent="-274320">
              <a:lnSpc>
                <a:spcPct val="100000"/>
              </a:lnSpc>
              <a:buClr>
                <a:srgbClr val="D16248"/>
              </a:buClr>
              <a:buSzPct val="84375"/>
              <a:buFont typeface="Wingdings 2"/>
              <a:buChar char=""/>
              <a:tabLst>
                <a:tab pos="287020" algn="l"/>
              </a:tabLst>
            </a:pPr>
            <a:r>
              <a:rPr sz="3200" spc="-5" dirty="0">
                <a:latin typeface="Georgia"/>
                <a:cs typeface="Georgia"/>
              </a:rPr>
              <a:t>Those </a:t>
            </a:r>
            <a:r>
              <a:rPr sz="3200" dirty="0">
                <a:latin typeface="Georgia"/>
                <a:cs typeface="Georgia"/>
              </a:rPr>
              <a:t>who keep </a:t>
            </a:r>
            <a:r>
              <a:rPr sz="3200" spc="-5" dirty="0">
                <a:latin typeface="Georgia"/>
                <a:cs typeface="Georgia"/>
              </a:rPr>
              <a:t>data </a:t>
            </a:r>
            <a:r>
              <a:rPr sz="3200" dirty="0">
                <a:latin typeface="Georgia"/>
                <a:cs typeface="Georgia"/>
              </a:rPr>
              <a:t>about you </a:t>
            </a:r>
            <a:r>
              <a:rPr sz="3200" spc="-5" dirty="0">
                <a:latin typeface="Georgia"/>
                <a:cs typeface="Georgia"/>
              </a:rPr>
              <a:t>have to </a:t>
            </a:r>
            <a:r>
              <a:rPr sz="3200" spc="-5" dirty="0" smtClean="0">
                <a:latin typeface="Georgia"/>
                <a:cs typeface="Georgia"/>
              </a:rPr>
              <a:t>comply </a:t>
            </a:r>
            <a:r>
              <a:rPr sz="3200" spc="-5" dirty="0">
                <a:latin typeface="Georgia"/>
                <a:cs typeface="Georgia"/>
              </a:rPr>
              <a:t>with data protection </a:t>
            </a:r>
            <a:r>
              <a:rPr sz="3200" spc="-5" dirty="0" smtClean="0">
                <a:latin typeface="Georgia"/>
                <a:cs typeface="Georgia"/>
              </a:rPr>
              <a:t>principles.</a:t>
            </a:r>
            <a:endParaRPr lang="en-US" sz="3200" spc="-5" dirty="0" smtClean="0">
              <a:latin typeface="Georgia"/>
              <a:cs typeface="Georgia"/>
            </a:endParaRPr>
          </a:p>
          <a:p>
            <a:pPr marL="287020" marR="5080" indent="-274320">
              <a:lnSpc>
                <a:spcPct val="100000"/>
              </a:lnSpc>
              <a:buClr>
                <a:srgbClr val="D16248"/>
              </a:buClr>
              <a:buSzPct val="84375"/>
              <a:buFont typeface="Wingdings 2"/>
              <a:buChar char=""/>
              <a:tabLst>
                <a:tab pos="287020" algn="l"/>
              </a:tabLst>
            </a:pPr>
            <a:endParaRPr lang="en-US" sz="3200" spc="-5" dirty="0">
              <a:latin typeface="Georgia"/>
              <a:cs typeface="Georgia"/>
            </a:endParaRPr>
          </a:p>
          <a:p>
            <a:pPr marL="287020" marR="5080" indent="-274320">
              <a:lnSpc>
                <a:spcPct val="100000"/>
              </a:lnSpc>
              <a:buClr>
                <a:srgbClr val="D16248"/>
              </a:buClr>
              <a:buSzPct val="84375"/>
              <a:buFont typeface="Wingdings 2"/>
              <a:buChar char=""/>
              <a:tabLst>
                <a:tab pos="287020" algn="l"/>
              </a:tabLst>
            </a:pPr>
            <a:r>
              <a:rPr sz="3200" spc="-5" dirty="0" smtClean="0">
                <a:latin typeface="Georgia"/>
                <a:cs typeface="Georgia"/>
              </a:rPr>
              <a:t>You  </a:t>
            </a:r>
            <a:r>
              <a:rPr sz="3200" spc="-5" dirty="0">
                <a:latin typeface="Georgia"/>
                <a:cs typeface="Georgia"/>
              </a:rPr>
              <a:t>can access </a:t>
            </a:r>
            <a:r>
              <a:rPr sz="3200" spc="5" dirty="0">
                <a:latin typeface="Georgia"/>
                <a:cs typeface="Georgia"/>
              </a:rPr>
              <a:t>and </a:t>
            </a:r>
            <a:r>
              <a:rPr sz="3200" spc="-5" dirty="0">
                <a:latin typeface="Georgia"/>
                <a:cs typeface="Georgia"/>
              </a:rPr>
              <a:t>correct data </a:t>
            </a:r>
            <a:r>
              <a:rPr sz="3200" dirty="0">
                <a:latin typeface="Georgia"/>
                <a:cs typeface="Georgia"/>
              </a:rPr>
              <a:t>about</a:t>
            </a:r>
            <a:r>
              <a:rPr sz="3200" spc="-50" dirty="0">
                <a:latin typeface="Georgia"/>
                <a:cs typeface="Georgia"/>
              </a:rPr>
              <a:t> </a:t>
            </a:r>
            <a:r>
              <a:rPr sz="3200" spc="-5" dirty="0">
                <a:latin typeface="Georgia"/>
                <a:cs typeface="Georgia"/>
              </a:rPr>
              <a:t>yourself</a:t>
            </a:r>
            <a:r>
              <a:rPr sz="3200" spc="-5" dirty="0" smtClean="0">
                <a:latin typeface="Georgia"/>
                <a:cs typeface="Georgia"/>
              </a:rPr>
              <a:t>.</a:t>
            </a:r>
            <a:endParaRPr lang="en-US" sz="3200" spc="-5" dirty="0" smtClean="0">
              <a:latin typeface="Georgia"/>
              <a:cs typeface="Georgia"/>
            </a:endParaRPr>
          </a:p>
          <a:p>
            <a:pPr marL="287020" marR="5080" indent="-274320">
              <a:lnSpc>
                <a:spcPct val="100000"/>
              </a:lnSpc>
              <a:buClr>
                <a:srgbClr val="D16248"/>
              </a:buClr>
              <a:buSzPct val="84375"/>
              <a:buFont typeface="Wingdings 2"/>
              <a:buChar char=""/>
              <a:tabLst>
                <a:tab pos="287020" algn="l"/>
              </a:tabLst>
            </a:pPr>
            <a:endParaRPr lang="en-US" sz="3200" spc="-5" dirty="0">
              <a:latin typeface="Georgia"/>
              <a:cs typeface="Georgia"/>
            </a:endParaRPr>
          </a:p>
          <a:p>
            <a:pPr marL="287020" marR="5080" indent="-274320">
              <a:lnSpc>
                <a:spcPct val="100000"/>
              </a:lnSpc>
              <a:buClr>
                <a:srgbClr val="D16248"/>
              </a:buClr>
              <a:buSzPct val="84375"/>
              <a:buFont typeface="Wingdings 2"/>
              <a:buChar char=""/>
              <a:tabLst>
                <a:tab pos="287020" algn="l"/>
              </a:tabLst>
            </a:pPr>
            <a:r>
              <a:rPr lang="en-US" sz="3200" spc="-5" dirty="0" smtClean="0">
                <a:latin typeface="Georgia"/>
                <a:cs typeface="Georgia"/>
              </a:rPr>
              <a:t>EU GDPR </a:t>
            </a:r>
            <a:r>
              <a:rPr lang="mr-IN" sz="3200" spc="-5" dirty="0" smtClean="0">
                <a:latin typeface="Georgia"/>
                <a:cs typeface="Georgia"/>
              </a:rPr>
              <a:t>–</a:t>
            </a:r>
            <a:r>
              <a:rPr lang="en-US" sz="3200" spc="-5" dirty="0" smtClean="0">
                <a:latin typeface="Georgia"/>
                <a:cs typeface="Georgia"/>
              </a:rPr>
              <a:t> General Data Protection Regulations </a:t>
            </a:r>
            <a:r>
              <a:rPr lang="mr-IN" sz="3200" spc="-5" dirty="0" smtClean="0">
                <a:latin typeface="Georgia"/>
                <a:cs typeface="Georgia"/>
              </a:rPr>
              <a:t>–</a:t>
            </a:r>
            <a:r>
              <a:rPr lang="en-US" sz="3200" spc="-5" dirty="0" smtClean="0">
                <a:latin typeface="Georgia"/>
                <a:cs typeface="Georgia"/>
              </a:rPr>
              <a:t> May 2018</a:t>
            </a:r>
            <a:endParaRPr sz="3200" dirty="0">
              <a:latin typeface="Georgia"/>
              <a:cs typeface="Georgia"/>
            </a:endParaRPr>
          </a:p>
        </p:txBody>
      </p:sp>
    </p:spTree>
    <p:extLst>
      <p:ext uri="{BB962C8B-B14F-4D97-AF65-F5344CB8AC3E}">
        <p14:creationId xmlns:p14="http://schemas.microsoft.com/office/powerpoint/2010/main" val="28246306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689600" y="955547"/>
            <a:ext cx="812800" cy="609600"/>
          </a:xfrm>
          <a:custGeom>
            <a:avLst/>
            <a:gdLst/>
            <a:ahLst/>
            <a:cxnLst/>
            <a:rect l="l" t="t" r="r" b="b"/>
            <a:pathLst>
              <a:path w="609600" h="609600">
                <a:moveTo>
                  <a:pt x="304800" y="0"/>
                </a:moveTo>
                <a:lnTo>
                  <a:pt x="255374" y="3990"/>
                </a:lnTo>
                <a:lnTo>
                  <a:pt x="208483" y="15544"/>
                </a:lnTo>
                <a:lnTo>
                  <a:pt x="164753" y="34032"/>
                </a:lnTo>
                <a:lnTo>
                  <a:pt x="124815" y="58826"/>
                </a:lnTo>
                <a:lnTo>
                  <a:pt x="89296" y="89296"/>
                </a:lnTo>
                <a:lnTo>
                  <a:pt x="58826" y="124815"/>
                </a:lnTo>
                <a:lnTo>
                  <a:pt x="34032" y="164753"/>
                </a:lnTo>
                <a:lnTo>
                  <a:pt x="15544" y="208483"/>
                </a:lnTo>
                <a:lnTo>
                  <a:pt x="3990" y="255374"/>
                </a:lnTo>
                <a:lnTo>
                  <a:pt x="0" y="304800"/>
                </a:lnTo>
                <a:lnTo>
                  <a:pt x="3990" y="354225"/>
                </a:lnTo>
                <a:lnTo>
                  <a:pt x="15544" y="401116"/>
                </a:lnTo>
                <a:lnTo>
                  <a:pt x="34032" y="444846"/>
                </a:lnTo>
                <a:lnTo>
                  <a:pt x="58826" y="484784"/>
                </a:lnTo>
                <a:lnTo>
                  <a:pt x="89296" y="520303"/>
                </a:lnTo>
                <a:lnTo>
                  <a:pt x="124815" y="550773"/>
                </a:lnTo>
                <a:lnTo>
                  <a:pt x="164753" y="575567"/>
                </a:lnTo>
                <a:lnTo>
                  <a:pt x="208483" y="594055"/>
                </a:lnTo>
                <a:lnTo>
                  <a:pt x="255374"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FFFFFF"/>
          </a:solidFill>
        </p:spPr>
        <p:txBody>
          <a:bodyPr wrap="square" lIns="0" tIns="0" rIns="0" bIns="0" rtlCol="0"/>
          <a:lstStyle/>
          <a:p>
            <a:endParaRPr/>
          </a:p>
        </p:txBody>
      </p:sp>
      <p:sp>
        <p:nvSpPr>
          <p:cNvPr id="3" name="object 3"/>
          <p:cNvSpPr/>
          <p:nvPr/>
        </p:nvSpPr>
        <p:spPr>
          <a:xfrm>
            <a:off x="5816601" y="1050798"/>
            <a:ext cx="561340" cy="421005"/>
          </a:xfrm>
          <a:custGeom>
            <a:avLst/>
            <a:gdLst/>
            <a:ahLst/>
            <a:cxnLst/>
            <a:rect l="l" t="t" r="r" b="b"/>
            <a:pathLst>
              <a:path w="421004" h="421005">
                <a:moveTo>
                  <a:pt x="210312" y="0"/>
                </a:moveTo>
                <a:lnTo>
                  <a:pt x="162072" y="5551"/>
                </a:lnTo>
                <a:lnTo>
                  <a:pt x="117798" y="21367"/>
                </a:lnTo>
                <a:lnTo>
                  <a:pt x="78750" y="46186"/>
                </a:lnTo>
                <a:lnTo>
                  <a:pt x="46186" y="78750"/>
                </a:lnTo>
                <a:lnTo>
                  <a:pt x="21367" y="117798"/>
                </a:lnTo>
                <a:lnTo>
                  <a:pt x="5551" y="162072"/>
                </a:lnTo>
                <a:lnTo>
                  <a:pt x="0" y="210312"/>
                </a:lnTo>
                <a:lnTo>
                  <a:pt x="5551" y="258551"/>
                </a:lnTo>
                <a:lnTo>
                  <a:pt x="21367" y="302825"/>
                </a:lnTo>
                <a:lnTo>
                  <a:pt x="46186" y="341873"/>
                </a:lnTo>
                <a:lnTo>
                  <a:pt x="78750" y="374437"/>
                </a:lnTo>
                <a:lnTo>
                  <a:pt x="117798" y="399256"/>
                </a:lnTo>
                <a:lnTo>
                  <a:pt x="162072" y="415072"/>
                </a:lnTo>
                <a:lnTo>
                  <a:pt x="210312" y="420624"/>
                </a:lnTo>
                <a:lnTo>
                  <a:pt x="258551" y="415072"/>
                </a:lnTo>
                <a:lnTo>
                  <a:pt x="302825" y="399256"/>
                </a:lnTo>
                <a:lnTo>
                  <a:pt x="341873" y="374437"/>
                </a:lnTo>
                <a:lnTo>
                  <a:pt x="374437" y="341873"/>
                </a:lnTo>
                <a:lnTo>
                  <a:pt x="399256" y="302825"/>
                </a:lnTo>
                <a:lnTo>
                  <a:pt x="415072" y="258551"/>
                </a:lnTo>
                <a:lnTo>
                  <a:pt x="420624" y="210312"/>
                </a:lnTo>
                <a:lnTo>
                  <a:pt x="415072" y="162072"/>
                </a:lnTo>
                <a:lnTo>
                  <a:pt x="399256" y="117798"/>
                </a:lnTo>
                <a:lnTo>
                  <a:pt x="374437" y="78750"/>
                </a:lnTo>
                <a:lnTo>
                  <a:pt x="341873" y="46186"/>
                </a:lnTo>
                <a:lnTo>
                  <a:pt x="302825" y="21367"/>
                </a:lnTo>
                <a:lnTo>
                  <a:pt x="258551" y="5551"/>
                </a:lnTo>
                <a:lnTo>
                  <a:pt x="210312" y="0"/>
                </a:lnTo>
                <a:close/>
              </a:path>
            </a:pathLst>
          </a:custGeom>
          <a:solidFill>
            <a:srgbClr val="FFFFFF"/>
          </a:solidFill>
        </p:spPr>
        <p:txBody>
          <a:bodyPr wrap="square" lIns="0" tIns="0" rIns="0" bIns="0" rtlCol="0"/>
          <a:lstStyle/>
          <a:p>
            <a:endParaRPr/>
          </a:p>
        </p:txBody>
      </p:sp>
      <p:sp>
        <p:nvSpPr>
          <p:cNvPr id="4" name="object 4"/>
          <p:cNvSpPr/>
          <p:nvPr/>
        </p:nvSpPr>
        <p:spPr>
          <a:xfrm>
            <a:off x="5783071" y="1026667"/>
            <a:ext cx="628227" cy="469900"/>
          </a:xfrm>
          <a:custGeom>
            <a:avLst/>
            <a:gdLst/>
            <a:ahLst/>
            <a:cxnLst/>
            <a:rect l="l" t="t" r="r" b="b"/>
            <a:pathLst>
              <a:path w="471170" h="469900">
                <a:moveTo>
                  <a:pt x="258191" y="0"/>
                </a:moveTo>
                <a:lnTo>
                  <a:pt x="234187" y="0"/>
                </a:lnTo>
                <a:lnTo>
                  <a:pt x="210058" y="1270"/>
                </a:lnTo>
                <a:lnTo>
                  <a:pt x="164211" y="10160"/>
                </a:lnTo>
                <a:lnTo>
                  <a:pt x="122300" y="29210"/>
                </a:lnTo>
                <a:lnTo>
                  <a:pt x="84836" y="54610"/>
                </a:lnTo>
                <a:lnTo>
                  <a:pt x="52959" y="86360"/>
                </a:lnTo>
                <a:lnTo>
                  <a:pt x="27940" y="124460"/>
                </a:lnTo>
                <a:lnTo>
                  <a:pt x="10160" y="166370"/>
                </a:lnTo>
                <a:lnTo>
                  <a:pt x="1016" y="212089"/>
                </a:lnTo>
                <a:lnTo>
                  <a:pt x="0" y="236220"/>
                </a:lnTo>
                <a:lnTo>
                  <a:pt x="1397" y="260350"/>
                </a:lnTo>
                <a:lnTo>
                  <a:pt x="11049" y="306070"/>
                </a:lnTo>
                <a:lnTo>
                  <a:pt x="29083" y="347979"/>
                </a:lnTo>
                <a:lnTo>
                  <a:pt x="54610" y="386079"/>
                </a:lnTo>
                <a:lnTo>
                  <a:pt x="86613" y="417829"/>
                </a:lnTo>
                <a:lnTo>
                  <a:pt x="124333" y="443229"/>
                </a:lnTo>
                <a:lnTo>
                  <a:pt x="166750" y="461010"/>
                </a:lnTo>
                <a:lnTo>
                  <a:pt x="212725" y="469900"/>
                </a:lnTo>
                <a:lnTo>
                  <a:pt x="236728" y="469900"/>
                </a:lnTo>
                <a:lnTo>
                  <a:pt x="260858" y="468629"/>
                </a:lnTo>
                <a:lnTo>
                  <a:pt x="284099" y="466089"/>
                </a:lnTo>
                <a:lnTo>
                  <a:pt x="306705" y="459739"/>
                </a:lnTo>
                <a:lnTo>
                  <a:pt x="324696" y="453389"/>
                </a:lnTo>
                <a:lnTo>
                  <a:pt x="213487" y="453389"/>
                </a:lnTo>
                <a:lnTo>
                  <a:pt x="191770" y="449579"/>
                </a:lnTo>
                <a:lnTo>
                  <a:pt x="150749" y="436879"/>
                </a:lnTo>
                <a:lnTo>
                  <a:pt x="113537" y="416560"/>
                </a:lnTo>
                <a:lnTo>
                  <a:pt x="81153" y="389889"/>
                </a:lnTo>
                <a:lnTo>
                  <a:pt x="54356" y="358139"/>
                </a:lnTo>
                <a:lnTo>
                  <a:pt x="34162" y="321310"/>
                </a:lnTo>
                <a:lnTo>
                  <a:pt x="21336" y="279400"/>
                </a:lnTo>
                <a:lnTo>
                  <a:pt x="16827" y="236220"/>
                </a:lnTo>
                <a:lnTo>
                  <a:pt x="16823" y="233679"/>
                </a:lnTo>
                <a:lnTo>
                  <a:pt x="17780" y="213360"/>
                </a:lnTo>
                <a:lnTo>
                  <a:pt x="26416" y="170179"/>
                </a:lnTo>
                <a:lnTo>
                  <a:pt x="43053" y="130810"/>
                </a:lnTo>
                <a:lnTo>
                  <a:pt x="66421" y="96520"/>
                </a:lnTo>
                <a:lnTo>
                  <a:pt x="96138" y="66039"/>
                </a:lnTo>
                <a:lnTo>
                  <a:pt x="130937" y="43179"/>
                </a:lnTo>
                <a:lnTo>
                  <a:pt x="170053" y="26670"/>
                </a:lnTo>
                <a:lnTo>
                  <a:pt x="212598" y="17779"/>
                </a:lnTo>
                <a:lnTo>
                  <a:pt x="235076" y="16510"/>
                </a:lnTo>
                <a:lnTo>
                  <a:pt x="322495" y="16510"/>
                </a:lnTo>
                <a:lnTo>
                  <a:pt x="304292" y="10160"/>
                </a:lnTo>
                <a:lnTo>
                  <a:pt x="281686" y="3810"/>
                </a:lnTo>
                <a:lnTo>
                  <a:pt x="258191" y="0"/>
                </a:lnTo>
                <a:close/>
              </a:path>
              <a:path w="471170" h="469900">
                <a:moveTo>
                  <a:pt x="322495" y="16510"/>
                </a:moveTo>
                <a:lnTo>
                  <a:pt x="235076" y="16510"/>
                </a:lnTo>
                <a:lnTo>
                  <a:pt x="257429" y="17779"/>
                </a:lnTo>
                <a:lnTo>
                  <a:pt x="279146" y="20320"/>
                </a:lnTo>
                <a:lnTo>
                  <a:pt x="320294" y="33020"/>
                </a:lnTo>
                <a:lnTo>
                  <a:pt x="357378" y="53339"/>
                </a:lnTo>
                <a:lnTo>
                  <a:pt x="389890" y="80010"/>
                </a:lnTo>
                <a:lnTo>
                  <a:pt x="416560" y="113029"/>
                </a:lnTo>
                <a:lnTo>
                  <a:pt x="436880" y="149860"/>
                </a:lnTo>
                <a:lnTo>
                  <a:pt x="449580" y="190500"/>
                </a:lnTo>
                <a:lnTo>
                  <a:pt x="454088" y="233679"/>
                </a:lnTo>
                <a:lnTo>
                  <a:pt x="454092" y="236220"/>
                </a:lnTo>
                <a:lnTo>
                  <a:pt x="453136" y="256539"/>
                </a:lnTo>
                <a:lnTo>
                  <a:pt x="444500" y="299720"/>
                </a:lnTo>
                <a:lnTo>
                  <a:pt x="427990" y="339089"/>
                </a:lnTo>
                <a:lnTo>
                  <a:pt x="404495" y="373379"/>
                </a:lnTo>
                <a:lnTo>
                  <a:pt x="374904" y="403860"/>
                </a:lnTo>
                <a:lnTo>
                  <a:pt x="340106" y="426720"/>
                </a:lnTo>
                <a:lnTo>
                  <a:pt x="300863" y="444500"/>
                </a:lnTo>
                <a:lnTo>
                  <a:pt x="258318" y="452120"/>
                </a:lnTo>
                <a:lnTo>
                  <a:pt x="235838" y="453389"/>
                </a:lnTo>
                <a:lnTo>
                  <a:pt x="324696" y="453389"/>
                </a:lnTo>
                <a:lnTo>
                  <a:pt x="368173" y="429260"/>
                </a:lnTo>
                <a:lnTo>
                  <a:pt x="402844" y="400050"/>
                </a:lnTo>
                <a:lnTo>
                  <a:pt x="431292" y="365760"/>
                </a:lnTo>
                <a:lnTo>
                  <a:pt x="452882" y="325120"/>
                </a:lnTo>
                <a:lnTo>
                  <a:pt x="466344" y="281939"/>
                </a:lnTo>
                <a:lnTo>
                  <a:pt x="470916" y="233679"/>
                </a:lnTo>
                <a:lnTo>
                  <a:pt x="469519" y="209550"/>
                </a:lnTo>
                <a:lnTo>
                  <a:pt x="459994" y="163829"/>
                </a:lnTo>
                <a:lnTo>
                  <a:pt x="441960" y="121920"/>
                </a:lnTo>
                <a:lnTo>
                  <a:pt x="416433" y="85089"/>
                </a:lnTo>
                <a:lnTo>
                  <a:pt x="384301" y="52070"/>
                </a:lnTo>
                <a:lnTo>
                  <a:pt x="346710" y="27939"/>
                </a:lnTo>
                <a:lnTo>
                  <a:pt x="326136" y="17779"/>
                </a:lnTo>
                <a:lnTo>
                  <a:pt x="322495" y="16510"/>
                </a:lnTo>
                <a:close/>
              </a:path>
              <a:path w="471170" h="469900">
                <a:moveTo>
                  <a:pt x="235838" y="33020"/>
                </a:moveTo>
                <a:lnTo>
                  <a:pt x="195199" y="36829"/>
                </a:lnTo>
                <a:lnTo>
                  <a:pt x="157225" y="49529"/>
                </a:lnTo>
                <a:lnTo>
                  <a:pt x="122936" y="67310"/>
                </a:lnTo>
                <a:lnTo>
                  <a:pt x="92963" y="92710"/>
                </a:lnTo>
                <a:lnTo>
                  <a:pt x="68199" y="121920"/>
                </a:lnTo>
                <a:lnTo>
                  <a:pt x="49530" y="156210"/>
                </a:lnTo>
                <a:lnTo>
                  <a:pt x="37719" y="194310"/>
                </a:lnTo>
                <a:lnTo>
                  <a:pt x="33591" y="233679"/>
                </a:lnTo>
                <a:lnTo>
                  <a:pt x="33583" y="236220"/>
                </a:lnTo>
                <a:lnTo>
                  <a:pt x="34417" y="255270"/>
                </a:lnTo>
                <a:lnTo>
                  <a:pt x="42418" y="294639"/>
                </a:lnTo>
                <a:lnTo>
                  <a:pt x="57785" y="331470"/>
                </a:lnTo>
                <a:lnTo>
                  <a:pt x="79375" y="363220"/>
                </a:lnTo>
                <a:lnTo>
                  <a:pt x="106680" y="391160"/>
                </a:lnTo>
                <a:lnTo>
                  <a:pt x="138937" y="412750"/>
                </a:lnTo>
                <a:lnTo>
                  <a:pt x="175006" y="427989"/>
                </a:lnTo>
                <a:lnTo>
                  <a:pt x="214375" y="435610"/>
                </a:lnTo>
                <a:lnTo>
                  <a:pt x="235076" y="436879"/>
                </a:lnTo>
                <a:lnTo>
                  <a:pt x="255650" y="435610"/>
                </a:lnTo>
                <a:lnTo>
                  <a:pt x="275717" y="433070"/>
                </a:lnTo>
                <a:lnTo>
                  <a:pt x="295148" y="427989"/>
                </a:lnTo>
                <a:lnTo>
                  <a:pt x="313690" y="421639"/>
                </a:lnTo>
                <a:lnTo>
                  <a:pt x="316211" y="420370"/>
                </a:lnTo>
                <a:lnTo>
                  <a:pt x="234187" y="420370"/>
                </a:lnTo>
                <a:lnTo>
                  <a:pt x="215137" y="419100"/>
                </a:lnTo>
                <a:lnTo>
                  <a:pt x="162306" y="405129"/>
                </a:lnTo>
                <a:lnTo>
                  <a:pt x="116840" y="377189"/>
                </a:lnTo>
                <a:lnTo>
                  <a:pt x="81153" y="337820"/>
                </a:lnTo>
                <a:lnTo>
                  <a:pt x="58166" y="289560"/>
                </a:lnTo>
                <a:lnTo>
                  <a:pt x="50292" y="233679"/>
                </a:lnTo>
                <a:lnTo>
                  <a:pt x="51308" y="214629"/>
                </a:lnTo>
                <a:lnTo>
                  <a:pt x="65278" y="162560"/>
                </a:lnTo>
                <a:lnTo>
                  <a:pt x="93345" y="116839"/>
                </a:lnTo>
                <a:lnTo>
                  <a:pt x="132969" y="81279"/>
                </a:lnTo>
                <a:lnTo>
                  <a:pt x="181737" y="57150"/>
                </a:lnTo>
                <a:lnTo>
                  <a:pt x="236728" y="49529"/>
                </a:lnTo>
                <a:lnTo>
                  <a:pt x="314451" y="49529"/>
                </a:lnTo>
                <a:lnTo>
                  <a:pt x="295910" y="41910"/>
                </a:lnTo>
                <a:lnTo>
                  <a:pt x="276606" y="36829"/>
                </a:lnTo>
                <a:lnTo>
                  <a:pt x="256540" y="34289"/>
                </a:lnTo>
                <a:lnTo>
                  <a:pt x="235838" y="33020"/>
                </a:lnTo>
                <a:close/>
              </a:path>
              <a:path w="471170" h="469900">
                <a:moveTo>
                  <a:pt x="314451" y="49529"/>
                </a:moveTo>
                <a:lnTo>
                  <a:pt x="236728" y="49529"/>
                </a:lnTo>
                <a:lnTo>
                  <a:pt x="255778" y="50800"/>
                </a:lnTo>
                <a:lnTo>
                  <a:pt x="273938" y="53339"/>
                </a:lnTo>
                <a:lnTo>
                  <a:pt x="324866" y="72389"/>
                </a:lnTo>
                <a:lnTo>
                  <a:pt x="367284" y="105410"/>
                </a:lnTo>
                <a:lnTo>
                  <a:pt x="398907" y="148589"/>
                </a:lnTo>
                <a:lnTo>
                  <a:pt x="417068" y="199389"/>
                </a:lnTo>
                <a:lnTo>
                  <a:pt x="420624" y="236220"/>
                </a:lnTo>
                <a:lnTo>
                  <a:pt x="419608" y="255270"/>
                </a:lnTo>
                <a:lnTo>
                  <a:pt x="405638" y="308610"/>
                </a:lnTo>
                <a:lnTo>
                  <a:pt x="377571" y="354329"/>
                </a:lnTo>
                <a:lnTo>
                  <a:pt x="338074" y="389889"/>
                </a:lnTo>
                <a:lnTo>
                  <a:pt x="289433" y="412750"/>
                </a:lnTo>
                <a:lnTo>
                  <a:pt x="234187" y="420370"/>
                </a:lnTo>
                <a:lnTo>
                  <a:pt x="316211" y="420370"/>
                </a:lnTo>
                <a:lnTo>
                  <a:pt x="363600" y="391160"/>
                </a:lnTo>
                <a:lnTo>
                  <a:pt x="391033" y="364489"/>
                </a:lnTo>
                <a:lnTo>
                  <a:pt x="412876" y="331470"/>
                </a:lnTo>
                <a:lnTo>
                  <a:pt x="428244" y="295910"/>
                </a:lnTo>
                <a:lnTo>
                  <a:pt x="436372" y="256539"/>
                </a:lnTo>
                <a:lnTo>
                  <a:pt x="437332" y="233679"/>
                </a:lnTo>
                <a:lnTo>
                  <a:pt x="436499" y="214629"/>
                </a:lnTo>
                <a:lnTo>
                  <a:pt x="428498" y="175260"/>
                </a:lnTo>
                <a:lnTo>
                  <a:pt x="413258" y="139700"/>
                </a:lnTo>
                <a:lnTo>
                  <a:pt x="391541" y="106679"/>
                </a:lnTo>
                <a:lnTo>
                  <a:pt x="364236" y="80010"/>
                </a:lnTo>
                <a:lnTo>
                  <a:pt x="332105" y="57150"/>
                </a:lnTo>
                <a:lnTo>
                  <a:pt x="314451" y="49529"/>
                </a:lnTo>
                <a:close/>
              </a:path>
            </a:pathLst>
          </a:custGeom>
          <a:solidFill>
            <a:srgbClr val="7A9799"/>
          </a:solidFill>
        </p:spPr>
        <p:txBody>
          <a:bodyPr wrap="square" lIns="0" tIns="0" rIns="0" bIns="0" rtlCol="0"/>
          <a:lstStyle/>
          <a:p>
            <a:endParaRPr/>
          </a:p>
        </p:txBody>
      </p:sp>
      <p:sp>
        <p:nvSpPr>
          <p:cNvPr id="5" name="object 5"/>
          <p:cNvSpPr/>
          <p:nvPr/>
        </p:nvSpPr>
        <p:spPr>
          <a:xfrm>
            <a:off x="4166615" y="435738"/>
            <a:ext cx="3851317" cy="319659"/>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507321" y="1517142"/>
            <a:ext cx="10742507" cy="4476115"/>
          </a:xfrm>
          <a:prstGeom prst="rect">
            <a:avLst/>
          </a:prstGeom>
        </p:spPr>
        <p:txBody>
          <a:bodyPr vert="horz" wrap="square" lIns="0" tIns="0" rIns="0" bIns="0" rtlCol="0">
            <a:spAutoFit/>
          </a:bodyPr>
          <a:lstStyle/>
          <a:p>
            <a:pPr marL="121920">
              <a:lnSpc>
                <a:spcPts val="2625"/>
              </a:lnSpc>
            </a:pPr>
            <a:r>
              <a:rPr sz="2300" dirty="0">
                <a:latin typeface="Book Antiqua"/>
                <a:cs typeface="Book Antiqua"/>
              </a:rPr>
              <a:t>We refer to organisations or individuals who control</a:t>
            </a:r>
            <a:r>
              <a:rPr sz="2300" spc="-125" dirty="0">
                <a:latin typeface="Book Antiqua"/>
                <a:cs typeface="Book Antiqua"/>
              </a:rPr>
              <a:t> </a:t>
            </a:r>
            <a:r>
              <a:rPr sz="2300" spc="-5" dirty="0">
                <a:latin typeface="Book Antiqua"/>
                <a:cs typeface="Book Antiqua"/>
              </a:rPr>
              <a:t>the</a:t>
            </a:r>
            <a:endParaRPr sz="2300">
              <a:latin typeface="Book Antiqua"/>
              <a:cs typeface="Book Antiqua"/>
            </a:endParaRPr>
          </a:p>
          <a:p>
            <a:pPr marL="121920">
              <a:lnSpc>
                <a:spcPts val="2625"/>
              </a:lnSpc>
            </a:pPr>
            <a:r>
              <a:rPr sz="2300" dirty="0">
                <a:latin typeface="Book Antiqua"/>
                <a:cs typeface="Book Antiqua"/>
              </a:rPr>
              <a:t>contents and </a:t>
            </a:r>
            <a:r>
              <a:rPr sz="2300" spc="-5" dirty="0">
                <a:latin typeface="Book Antiqua"/>
                <a:cs typeface="Book Antiqua"/>
              </a:rPr>
              <a:t>use </a:t>
            </a:r>
            <a:r>
              <a:rPr sz="2300" dirty="0">
                <a:latin typeface="Book Antiqua"/>
                <a:cs typeface="Book Antiqua"/>
              </a:rPr>
              <a:t>of your </a:t>
            </a:r>
            <a:r>
              <a:rPr sz="2300" spc="-5" dirty="0">
                <a:latin typeface="Book Antiqua"/>
                <a:cs typeface="Book Antiqua"/>
              </a:rPr>
              <a:t>personal </a:t>
            </a:r>
            <a:r>
              <a:rPr sz="2300" dirty="0">
                <a:latin typeface="Book Antiqua"/>
                <a:cs typeface="Book Antiqua"/>
              </a:rPr>
              <a:t>details as </a:t>
            </a:r>
            <a:r>
              <a:rPr sz="2300" spc="-5" dirty="0">
                <a:latin typeface="Book Antiqua"/>
                <a:cs typeface="Book Antiqua"/>
              </a:rPr>
              <a:t>'data</a:t>
            </a:r>
            <a:r>
              <a:rPr sz="2300" spc="-100" dirty="0">
                <a:latin typeface="Book Antiqua"/>
                <a:cs typeface="Book Antiqua"/>
              </a:rPr>
              <a:t> </a:t>
            </a:r>
            <a:r>
              <a:rPr sz="2300" dirty="0">
                <a:latin typeface="Book Antiqua"/>
                <a:cs typeface="Book Antiqua"/>
              </a:rPr>
              <a:t>controllers'.</a:t>
            </a:r>
            <a:endParaRPr sz="2300">
              <a:latin typeface="Book Antiqua"/>
              <a:cs typeface="Book Antiqua"/>
            </a:endParaRPr>
          </a:p>
          <a:p>
            <a:pPr>
              <a:lnSpc>
                <a:spcPct val="100000"/>
              </a:lnSpc>
              <a:spcBef>
                <a:spcPts val="5"/>
              </a:spcBef>
            </a:pPr>
            <a:endParaRPr sz="2150">
              <a:latin typeface="Times New Roman"/>
              <a:cs typeface="Times New Roman"/>
            </a:endParaRPr>
          </a:p>
          <a:p>
            <a:pPr marL="121920" marR="2214880">
              <a:lnSpc>
                <a:spcPct val="110100"/>
              </a:lnSpc>
            </a:pPr>
            <a:r>
              <a:rPr sz="2300" dirty="0">
                <a:latin typeface="Book Antiqua"/>
                <a:cs typeface="Book Antiqua"/>
              </a:rPr>
              <a:t>Data Controllers are subject </a:t>
            </a:r>
            <a:r>
              <a:rPr sz="2300" spc="-5" dirty="0">
                <a:latin typeface="Book Antiqua"/>
                <a:cs typeface="Book Antiqua"/>
              </a:rPr>
              <a:t>to </a:t>
            </a:r>
            <a:r>
              <a:rPr sz="2300" dirty="0">
                <a:latin typeface="Book Antiqua"/>
                <a:cs typeface="Book Antiqua"/>
              </a:rPr>
              <a:t>8</a:t>
            </a:r>
            <a:r>
              <a:rPr sz="2300" spc="-114" dirty="0">
                <a:latin typeface="Book Antiqua"/>
                <a:cs typeface="Book Antiqua"/>
              </a:rPr>
              <a:t> </a:t>
            </a:r>
            <a:r>
              <a:rPr sz="2300" dirty="0">
                <a:latin typeface="Book Antiqua"/>
                <a:cs typeface="Book Antiqua"/>
              </a:rPr>
              <a:t>obligations.  </a:t>
            </a:r>
            <a:r>
              <a:rPr sz="2300" spc="-5" dirty="0">
                <a:latin typeface="Book Antiqua"/>
                <a:cs typeface="Book Antiqua"/>
              </a:rPr>
              <a:t>Obligated to </a:t>
            </a:r>
            <a:r>
              <a:rPr sz="2300" dirty="0">
                <a:latin typeface="Book Antiqua"/>
                <a:cs typeface="Book Antiqua"/>
              </a:rPr>
              <a:t>ensure that data</a:t>
            </a:r>
            <a:r>
              <a:rPr sz="2300" spc="-100" dirty="0">
                <a:latin typeface="Book Antiqua"/>
                <a:cs typeface="Book Antiqua"/>
              </a:rPr>
              <a:t> </a:t>
            </a:r>
            <a:r>
              <a:rPr sz="2300" dirty="0">
                <a:latin typeface="Book Antiqua"/>
                <a:cs typeface="Book Antiqua"/>
              </a:rPr>
              <a:t>is:</a:t>
            </a:r>
            <a:endParaRPr sz="2300">
              <a:latin typeface="Book Antiqua"/>
              <a:cs typeface="Book Antiqua"/>
            </a:endParaRPr>
          </a:p>
          <a:p>
            <a:pPr marL="287020" indent="-274320">
              <a:lnSpc>
                <a:spcPct val="100000"/>
              </a:lnSpc>
              <a:spcBef>
                <a:spcPts val="275"/>
              </a:spcBef>
              <a:buClr>
                <a:srgbClr val="D16248"/>
              </a:buClr>
              <a:buSzPct val="84782"/>
              <a:buFont typeface="Wingdings 2"/>
              <a:buChar char=""/>
              <a:tabLst>
                <a:tab pos="286385" algn="l"/>
                <a:tab pos="287020" algn="l"/>
              </a:tabLst>
            </a:pPr>
            <a:r>
              <a:rPr sz="2300" spc="-5" dirty="0">
                <a:latin typeface="Book Antiqua"/>
                <a:cs typeface="Book Antiqua"/>
              </a:rPr>
              <a:t>Obtained </a:t>
            </a:r>
            <a:r>
              <a:rPr sz="2300" dirty="0">
                <a:latin typeface="Book Antiqua"/>
                <a:cs typeface="Book Antiqua"/>
              </a:rPr>
              <a:t>and </a:t>
            </a:r>
            <a:r>
              <a:rPr sz="2300" spc="-5" dirty="0">
                <a:latin typeface="Book Antiqua"/>
                <a:cs typeface="Book Antiqua"/>
              </a:rPr>
              <a:t>processed</a:t>
            </a:r>
            <a:r>
              <a:rPr sz="2300" spc="-70" dirty="0">
                <a:latin typeface="Book Antiqua"/>
                <a:cs typeface="Book Antiqua"/>
              </a:rPr>
              <a:t> </a:t>
            </a:r>
            <a:r>
              <a:rPr sz="2300" dirty="0">
                <a:latin typeface="Book Antiqua"/>
                <a:cs typeface="Book Antiqua"/>
              </a:rPr>
              <a:t>fairly</a:t>
            </a:r>
            <a:endParaRPr sz="2300">
              <a:latin typeface="Book Antiqua"/>
              <a:cs typeface="Book Antiqua"/>
            </a:endParaRPr>
          </a:p>
          <a:p>
            <a:pPr marL="287020" indent="-274320">
              <a:lnSpc>
                <a:spcPct val="100000"/>
              </a:lnSpc>
              <a:spcBef>
                <a:spcPts val="275"/>
              </a:spcBef>
              <a:buClr>
                <a:srgbClr val="D16248"/>
              </a:buClr>
              <a:buSzPct val="84782"/>
              <a:buFont typeface="Wingdings 2"/>
              <a:buChar char=""/>
              <a:tabLst>
                <a:tab pos="286385" algn="l"/>
                <a:tab pos="287020" algn="l"/>
              </a:tabLst>
            </a:pPr>
            <a:r>
              <a:rPr sz="2300" spc="-5" dirty="0">
                <a:latin typeface="Book Antiqua"/>
                <a:cs typeface="Book Antiqua"/>
              </a:rPr>
              <a:t>Kept </a:t>
            </a:r>
            <a:r>
              <a:rPr sz="2300" dirty="0">
                <a:latin typeface="Book Antiqua"/>
                <a:cs typeface="Book Antiqua"/>
              </a:rPr>
              <a:t>only for one or more specified lawful</a:t>
            </a:r>
            <a:r>
              <a:rPr sz="2300" spc="-120" dirty="0">
                <a:latin typeface="Book Antiqua"/>
                <a:cs typeface="Book Antiqua"/>
              </a:rPr>
              <a:t> </a:t>
            </a:r>
            <a:r>
              <a:rPr sz="2300" dirty="0">
                <a:latin typeface="Book Antiqua"/>
                <a:cs typeface="Book Antiqua"/>
              </a:rPr>
              <a:t>purposes</a:t>
            </a:r>
            <a:endParaRPr sz="2300">
              <a:latin typeface="Book Antiqua"/>
              <a:cs typeface="Book Antiqua"/>
            </a:endParaRPr>
          </a:p>
          <a:p>
            <a:pPr marL="287020" indent="-274320">
              <a:lnSpc>
                <a:spcPct val="100000"/>
              </a:lnSpc>
              <a:spcBef>
                <a:spcPts val="275"/>
              </a:spcBef>
              <a:buClr>
                <a:srgbClr val="D16248"/>
              </a:buClr>
              <a:buSzPct val="84782"/>
              <a:buFont typeface="Wingdings 2"/>
              <a:buChar char=""/>
              <a:tabLst>
                <a:tab pos="286385" algn="l"/>
                <a:tab pos="287020" algn="l"/>
              </a:tabLst>
            </a:pPr>
            <a:r>
              <a:rPr sz="2300" spc="-5" dirty="0">
                <a:latin typeface="Book Antiqua"/>
                <a:cs typeface="Book Antiqua"/>
              </a:rPr>
              <a:t>Kept </a:t>
            </a:r>
            <a:r>
              <a:rPr sz="2300" dirty="0">
                <a:latin typeface="Book Antiqua"/>
                <a:cs typeface="Book Antiqua"/>
              </a:rPr>
              <a:t>safe and</a:t>
            </a:r>
            <a:r>
              <a:rPr sz="2300" spc="-105" dirty="0">
                <a:latin typeface="Book Antiqua"/>
                <a:cs typeface="Book Antiqua"/>
              </a:rPr>
              <a:t> </a:t>
            </a:r>
            <a:r>
              <a:rPr sz="2300" dirty="0">
                <a:latin typeface="Book Antiqua"/>
                <a:cs typeface="Book Antiqua"/>
              </a:rPr>
              <a:t>secure</a:t>
            </a:r>
            <a:endParaRPr sz="2300">
              <a:latin typeface="Book Antiqua"/>
              <a:cs typeface="Book Antiqua"/>
            </a:endParaRPr>
          </a:p>
          <a:p>
            <a:pPr marL="287020" indent="-274320">
              <a:lnSpc>
                <a:spcPct val="100000"/>
              </a:lnSpc>
              <a:spcBef>
                <a:spcPts val="275"/>
              </a:spcBef>
              <a:buClr>
                <a:srgbClr val="D16248"/>
              </a:buClr>
              <a:buSzPct val="84782"/>
              <a:buFont typeface="Wingdings 2"/>
              <a:buChar char=""/>
              <a:tabLst>
                <a:tab pos="286385" algn="l"/>
                <a:tab pos="287020" algn="l"/>
              </a:tabLst>
            </a:pPr>
            <a:r>
              <a:rPr sz="2300" spc="-5" dirty="0">
                <a:latin typeface="Book Antiqua"/>
                <a:cs typeface="Book Antiqua"/>
              </a:rPr>
              <a:t>Kept</a:t>
            </a:r>
            <a:r>
              <a:rPr sz="2300" spc="-75" dirty="0">
                <a:latin typeface="Book Antiqua"/>
                <a:cs typeface="Book Antiqua"/>
              </a:rPr>
              <a:t> </a:t>
            </a:r>
            <a:r>
              <a:rPr sz="2300" dirty="0">
                <a:latin typeface="Book Antiqua"/>
                <a:cs typeface="Book Antiqua"/>
              </a:rPr>
              <a:t>accurate</a:t>
            </a:r>
            <a:endParaRPr sz="2300">
              <a:latin typeface="Book Antiqua"/>
              <a:cs typeface="Book Antiqua"/>
            </a:endParaRPr>
          </a:p>
          <a:p>
            <a:pPr marL="287020" indent="-274320">
              <a:lnSpc>
                <a:spcPct val="100000"/>
              </a:lnSpc>
              <a:spcBef>
                <a:spcPts val="275"/>
              </a:spcBef>
              <a:buClr>
                <a:srgbClr val="D16248"/>
              </a:buClr>
              <a:buSzPct val="84782"/>
              <a:buFont typeface="Wingdings 2"/>
              <a:buChar char=""/>
              <a:tabLst>
                <a:tab pos="286385" algn="l"/>
                <a:tab pos="287020" algn="l"/>
              </a:tabLst>
            </a:pPr>
            <a:r>
              <a:rPr sz="2300" dirty="0">
                <a:latin typeface="Book Antiqua"/>
                <a:cs typeface="Book Antiqua"/>
              </a:rPr>
              <a:t>Adequate, relevant and not</a:t>
            </a:r>
            <a:r>
              <a:rPr sz="2300" spc="-90" dirty="0">
                <a:latin typeface="Book Antiqua"/>
                <a:cs typeface="Book Antiqua"/>
              </a:rPr>
              <a:t> </a:t>
            </a:r>
            <a:r>
              <a:rPr sz="2300" spc="-5" dirty="0">
                <a:latin typeface="Book Antiqua"/>
                <a:cs typeface="Book Antiqua"/>
              </a:rPr>
              <a:t>excessive</a:t>
            </a:r>
            <a:endParaRPr sz="2300">
              <a:latin typeface="Book Antiqua"/>
              <a:cs typeface="Book Antiqua"/>
            </a:endParaRPr>
          </a:p>
          <a:p>
            <a:pPr marL="287020" indent="-274320">
              <a:lnSpc>
                <a:spcPct val="100000"/>
              </a:lnSpc>
              <a:spcBef>
                <a:spcPts val="275"/>
              </a:spcBef>
              <a:buClr>
                <a:srgbClr val="D16248"/>
              </a:buClr>
              <a:buSzPct val="84782"/>
              <a:buFont typeface="Wingdings 2"/>
              <a:buChar char=""/>
              <a:tabLst>
                <a:tab pos="286385" algn="l"/>
                <a:tab pos="287020" algn="l"/>
              </a:tabLst>
            </a:pPr>
            <a:r>
              <a:rPr sz="2300" dirty="0">
                <a:latin typeface="Book Antiqua"/>
                <a:cs typeface="Book Antiqua"/>
              </a:rPr>
              <a:t>Retained for no longer </a:t>
            </a:r>
            <a:r>
              <a:rPr sz="2300" spc="-5" dirty="0">
                <a:latin typeface="Book Antiqua"/>
                <a:cs typeface="Book Antiqua"/>
              </a:rPr>
              <a:t>than </a:t>
            </a:r>
            <a:r>
              <a:rPr sz="2300" dirty="0">
                <a:latin typeface="Book Antiqua"/>
                <a:cs typeface="Book Antiqua"/>
              </a:rPr>
              <a:t>is</a:t>
            </a:r>
            <a:r>
              <a:rPr sz="2300" spc="-120" dirty="0">
                <a:latin typeface="Book Antiqua"/>
                <a:cs typeface="Book Antiqua"/>
              </a:rPr>
              <a:t> </a:t>
            </a:r>
            <a:r>
              <a:rPr sz="2300" dirty="0">
                <a:latin typeface="Book Antiqua"/>
                <a:cs typeface="Book Antiqua"/>
              </a:rPr>
              <a:t>necessary</a:t>
            </a:r>
            <a:endParaRPr sz="2300">
              <a:latin typeface="Book Antiqua"/>
              <a:cs typeface="Book Antiqua"/>
            </a:endParaRPr>
          </a:p>
          <a:p>
            <a:pPr marL="287020" indent="-274320">
              <a:lnSpc>
                <a:spcPct val="100000"/>
              </a:lnSpc>
              <a:spcBef>
                <a:spcPts val="275"/>
              </a:spcBef>
              <a:buClr>
                <a:srgbClr val="D16248"/>
              </a:buClr>
              <a:buSzPct val="84782"/>
              <a:buFont typeface="Wingdings 2"/>
              <a:buChar char=""/>
              <a:tabLst>
                <a:tab pos="286385" algn="l"/>
                <a:tab pos="287020" algn="l"/>
              </a:tabLst>
            </a:pPr>
            <a:r>
              <a:rPr sz="2300" dirty="0">
                <a:latin typeface="Book Antiqua"/>
                <a:cs typeface="Book Antiqua"/>
              </a:rPr>
              <a:t>Not disclosed </a:t>
            </a:r>
            <a:r>
              <a:rPr sz="2300" spc="-5" dirty="0">
                <a:latin typeface="Book Antiqua"/>
                <a:cs typeface="Book Antiqua"/>
              </a:rPr>
              <a:t>to </a:t>
            </a:r>
            <a:r>
              <a:rPr sz="2300" dirty="0">
                <a:latin typeface="Book Antiqua"/>
                <a:cs typeface="Book Antiqua"/>
              </a:rPr>
              <a:t>third </a:t>
            </a:r>
            <a:r>
              <a:rPr sz="2300" spc="-5" dirty="0">
                <a:latin typeface="Book Antiqua"/>
                <a:cs typeface="Book Antiqua"/>
              </a:rPr>
              <a:t>parties </a:t>
            </a:r>
            <a:r>
              <a:rPr sz="2300" dirty="0">
                <a:latin typeface="Book Antiqua"/>
                <a:cs typeface="Book Antiqua"/>
              </a:rPr>
              <a:t>except where</a:t>
            </a:r>
            <a:r>
              <a:rPr sz="2300" spc="-100" dirty="0">
                <a:latin typeface="Book Antiqua"/>
                <a:cs typeface="Book Antiqua"/>
              </a:rPr>
              <a:t> </a:t>
            </a:r>
            <a:r>
              <a:rPr sz="2300" dirty="0">
                <a:latin typeface="Book Antiqua"/>
                <a:cs typeface="Book Antiqua"/>
              </a:rPr>
              <a:t>appropriate</a:t>
            </a:r>
            <a:endParaRPr sz="2300">
              <a:latin typeface="Book Antiqua"/>
              <a:cs typeface="Book Antiqua"/>
            </a:endParaRPr>
          </a:p>
        </p:txBody>
      </p:sp>
    </p:spTree>
    <p:extLst>
      <p:ext uri="{BB962C8B-B14F-4D97-AF65-F5344CB8AC3E}">
        <p14:creationId xmlns:p14="http://schemas.microsoft.com/office/powerpoint/2010/main" val="1200607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Big </a:t>
            </a:r>
            <a:r>
              <a:rPr lang="en-IE" dirty="0" smtClean="0"/>
              <a:t>Data &amp; Business Intelligence</a:t>
            </a:r>
            <a:endParaRPr lang="en-IE" dirty="0"/>
          </a:p>
        </p:txBody>
      </p:sp>
      <p:sp>
        <p:nvSpPr>
          <p:cNvPr id="3" name="Content Placeholder 2"/>
          <p:cNvSpPr>
            <a:spLocks noGrp="1"/>
          </p:cNvSpPr>
          <p:nvPr>
            <p:ph idx="1"/>
          </p:nvPr>
        </p:nvSpPr>
        <p:spPr>
          <a:xfrm>
            <a:off x="335361" y="1844824"/>
            <a:ext cx="11521280" cy="4023360"/>
          </a:xfrm>
        </p:spPr>
        <p:txBody>
          <a:bodyPr>
            <a:noAutofit/>
          </a:bodyPr>
          <a:lstStyle/>
          <a:p>
            <a:pPr marL="0" indent="0">
              <a:buNone/>
            </a:pPr>
            <a:endParaRPr lang="en-IE" dirty="0" smtClean="0"/>
          </a:p>
          <a:p>
            <a:r>
              <a:rPr lang="en-IE" sz="3200" dirty="0" smtClean="0"/>
              <a:t>Businesses </a:t>
            </a:r>
            <a:r>
              <a:rPr lang="en-IE" sz="3200" dirty="0" smtClean="0"/>
              <a:t>are interested in big data because they can reveal more patterns and interesting anomalies than smaller data sets, with the potential to provide new insights into customer behaviour, weather patterns, financial market activity etc…</a:t>
            </a:r>
          </a:p>
          <a:p>
            <a:r>
              <a:rPr lang="en-IE" sz="3200" dirty="0" smtClean="0"/>
              <a:t>However, to derive business value from these data, new technologies &amp; tools are </a:t>
            </a:r>
            <a:r>
              <a:rPr lang="en-IE" sz="3200" dirty="0" smtClean="0"/>
              <a:t>needed, </a:t>
            </a:r>
            <a:r>
              <a:rPr lang="en-IE" sz="3200" dirty="0" smtClean="0"/>
              <a:t>which are capable of managing and analysing non-traditional data along with their traditional enterprise data. </a:t>
            </a:r>
          </a:p>
        </p:txBody>
      </p:sp>
    </p:spTree>
    <p:extLst>
      <p:ext uri="{BB962C8B-B14F-4D97-AF65-F5344CB8AC3E}">
        <p14:creationId xmlns:p14="http://schemas.microsoft.com/office/powerpoint/2010/main" val="2993863924"/>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56760" y="518034"/>
            <a:ext cx="3075093" cy="1047115"/>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507321" y="1549019"/>
            <a:ext cx="11094720" cy="3738844"/>
          </a:xfrm>
          <a:prstGeom prst="rect">
            <a:avLst/>
          </a:prstGeom>
        </p:spPr>
        <p:txBody>
          <a:bodyPr vert="horz" wrap="square" lIns="0" tIns="0" rIns="0" bIns="0" rtlCol="0">
            <a:spAutoFit/>
          </a:bodyPr>
          <a:lstStyle/>
          <a:p>
            <a:pPr marL="12700">
              <a:lnSpc>
                <a:spcPct val="100000"/>
              </a:lnSpc>
            </a:pPr>
            <a:r>
              <a:rPr sz="2700" spc="-5" dirty="0">
                <a:latin typeface="Book Antiqua"/>
                <a:cs typeface="Book Antiqua"/>
              </a:rPr>
              <a:t>Legislation </a:t>
            </a:r>
            <a:r>
              <a:rPr sz="2700" dirty="0">
                <a:latin typeface="Book Antiqua"/>
                <a:cs typeface="Book Antiqua"/>
              </a:rPr>
              <a:t>confers certain</a:t>
            </a:r>
            <a:r>
              <a:rPr sz="2700" spc="-50" dirty="0">
                <a:latin typeface="Book Antiqua"/>
                <a:cs typeface="Book Antiqua"/>
              </a:rPr>
              <a:t> </a:t>
            </a:r>
            <a:r>
              <a:rPr sz="2700" spc="-5" dirty="0">
                <a:latin typeface="Book Antiqua"/>
                <a:cs typeface="Book Antiqua"/>
              </a:rPr>
              <a:t>rights</a:t>
            </a:r>
            <a:endParaRPr sz="2700">
              <a:latin typeface="Book Antiqua"/>
              <a:cs typeface="Book Antiqua"/>
            </a:endParaRPr>
          </a:p>
          <a:p>
            <a:pPr marL="287020" indent="-274320">
              <a:lnSpc>
                <a:spcPct val="100000"/>
              </a:lnSpc>
              <a:spcBef>
                <a:spcPts val="645"/>
              </a:spcBef>
              <a:buClr>
                <a:srgbClr val="D16248"/>
              </a:buClr>
              <a:buSzPct val="85185"/>
              <a:buFont typeface="Wingdings 2"/>
              <a:buChar char=""/>
              <a:tabLst>
                <a:tab pos="287020" algn="l"/>
              </a:tabLst>
            </a:pPr>
            <a:r>
              <a:rPr sz="2700" dirty="0">
                <a:latin typeface="Book Antiqua"/>
                <a:cs typeface="Book Antiqua"/>
              </a:rPr>
              <a:t>The right </a:t>
            </a:r>
            <a:r>
              <a:rPr sz="2700" spc="-5" dirty="0">
                <a:latin typeface="Book Antiqua"/>
                <a:cs typeface="Book Antiqua"/>
              </a:rPr>
              <a:t>to know that personal </a:t>
            </a:r>
            <a:r>
              <a:rPr sz="2700" dirty="0">
                <a:latin typeface="Book Antiqua"/>
                <a:cs typeface="Book Antiqua"/>
              </a:rPr>
              <a:t>data is </a:t>
            </a:r>
            <a:r>
              <a:rPr sz="2700" spc="-5" dirty="0">
                <a:latin typeface="Book Antiqua"/>
                <a:cs typeface="Book Antiqua"/>
              </a:rPr>
              <a:t>being</a:t>
            </a:r>
            <a:r>
              <a:rPr sz="2700" spc="-60" dirty="0">
                <a:latin typeface="Book Antiqua"/>
                <a:cs typeface="Book Antiqua"/>
              </a:rPr>
              <a:t> </a:t>
            </a:r>
            <a:r>
              <a:rPr sz="2700" dirty="0">
                <a:latin typeface="Book Antiqua"/>
                <a:cs typeface="Book Antiqua"/>
              </a:rPr>
              <a:t>held</a:t>
            </a:r>
            <a:endParaRPr sz="2700">
              <a:latin typeface="Book Antiqua"/>
              <a:cs typeface="Book Antiqua"/>
            </a:endParaRPr>
          </a:p>
          <a:p>
            <a:pPr marL="287020" indent="-274320">
              <a:lnSpc>
                <a:spcPct val="100000"/>
              </a:lnSpc>
              <a:spcBef>
                <a:spcPts val="645"/>
              </a:spcBef>
              <a:buClr>
                <a:srgbClr val="D16248"/>
              </a:buClr>
              <a:buSzPct val="85185"/>
              <a:buFont typeface="Wingdings 2"/>
              <a:buChar char=""/>
              <a:tabLst>
                <a:tab pos="287020" algn="l"/>
              </a:tabLst>
            </a:pPr>
            <a:r>
              <a:rPr sz="2700" dirty="0">
                <a:latin typeface="Book Antiqua"/>
                <a:cs typeface="Book Antiqua"/>
              </a:rPr>
              <a:t>The </a:t>
            </a:r>
            <a:r>
              <a:rPr sz="2700" spc="-5" dirty="0">
                <a:latin typeface="Book Antiqua"/>
                <a:cs typeface="Book Antiqua"/>
              </a:rPr>
              <a:t>right </a:t>
            </a:r>
            <a:r>
              <a:rPr sz="2700" dirty="0">
                <a:latin typeface="Book Antiqua"/>
                <a:cs typeface="Book Antiqua"/>
              </a:rPr>
              <a:t>of access </a:t>
            </a:r>
            <a:r>
              <a:rPr sz="2700" spc="-5" dirty="0">
                <a:latin typeface="Book Antiqua"/>
                <a:cs typeface="Book Antiqua"/>
              </a:rPr>
              <a:t>to </a:t>
            </a:r>
            <a:r>
              <a:rPr sz="2700" dirty="0">
                <a:latin typeface="Book Antiqua"/>
                <a:cs typeface="Book Antiqua"/>
              </a:rPr>
              <a:t>all </a:t>
            </a:r>
            <a:r>
              <a:rPr sz="2700" spc="-5" dirty="0">
                <a:latin typeface="Book Antiqua"/>
                <a:cs typeface="Book Antiqua"/>
              </a:rPr>
              <a:t>the</a:t>
            </a:r>
            <a:r>
              <a:rPr sz="2700" spc="-70" dirty="0">
                <a:latin typeface="Book Antiqua"/>
                <a:cs typeface="Book Antiqua"/>
              </a:rPr>
              <a:t> </a:t>
            </a:r>
            <a:r>
              <a:rPr sz="2700" spc="-5" dirty="0">
                <a:latin typeface="Book Antiqua"/>
                <a:cs typeface="Book Antiqua"/>
              </a:rPr>
              <a:t>data</a:t>
            </a:r>
            <a:endParaRPr sz="2700">
              <a:latin typeface="Book Antiqua"/>
              <a:cs typeface="Book Antiqua"/>
            </a:endParaRPr>
          </a:p>
          <a:p>
            <a:pPr marL="287020" indent="-274320">
              <a:lnSpc>
                <a:spcPct val="100000"/>
              </a:lnSpc>
              <a:spcBef>
                <a:spcPts val="650"/>
              </a:spcBef>
              <a:buClr>
                <a:srgbClr val="D16248"/>
              </a:buClr>
              <a:buSzPct val="85185"/>
              <a:buFont typeface="Wingdings 2"/>
              <a:buChar char=""/>
              <a:tabLst>
                <a:tab pos="287020" algn="l"/>
              </a:tabLst>
            </a:pPr>
            <a:r>
              <a:rPr sz="2700" dirty="0">
                <a:latin typeface="Book Antiqua"/>
                <a:cs typeface="Book Antiqua"/>
              </a:rPr>
              <a:t>The right </a:t>
            </a:r>
            <a:r>
              <a:rPr sz="2700" spc="-5" dirty="0">
                <a:latin typeface="Book Antiqua"/>
                <a:cs typeface="Book Antiqua"/>
              </a:rPr>
              <a:t>to have </a:t>
            </a:r>
            <a:r>
              <a:rPr sz="2700" dirty="0">
                <a:latin typeface="Book Antiqua"/>
                <a:cs typeface="Book Antiqua"/>
              </a:rPr>
              <a:t>data </a:t>
            </a:r>
            <a:r>
              <a:rPr sz="2700" spc="-5" dirty="0">
                <a:latin typeface="Book Antiqua"/>
                <a:cs typeface="Book Antiqua"/>
              </a:rPr>
              <a:t>corrected, </a:t>
            </a:r>
            <a:r>
              <a:rPr sz="2700" dirty="0">
                <a:latin typeface="Book Antiqua"/>
                <a:cs typeface="Book Antiqua"/>
              </a:rPr>
              <a:t>if </a:t>
            </a:r>
            <a:r>
              <a:rPr sz="2700" spc="-10" dirty="0">
                <a:latin typeface="Book Antiqua"/>
                <a:cs typeface="Book Antiqua"/>
              </a:rPr>
              <a:t>it </a:t>
            </a:r>
            <a:r>
              <a:rPr sz="2700" dirty="0">
                <a:latin typeface="Book Antiqua"/>
                <a:cs typeface="Book Antiqua"/>
              </a:rPr>
              <a:t>is</a:t>
            </a:r>
            <a:r>
              <a:rPr sz="2700" spc="-85" dirty="0">
                <a:latin typeface="Book Antiqua"/>
                <a:cs typeface="Book Antiqua"/>
              </a:rPr>
              <a:t> </a:t>
            </a:r>
            <a:r>
              <a:rPr sz="2700" dirty="0">
                <a:latin typeface="Book Antiqua"/>
                <a:cs typeface="Book Antiqua"/>
              </a:rPr>
              <a:t>inaccurate</a:t>
            </a:r>
            <a:endParaRPr sz="2700">
              <a:latin typeface="Book Antiqua"/>
              <a:cs typeface="Book Antiqua"/>
            </a:endParaRPr>
          </a:p>
          <a:p>
            <a:pPr marL="287020" indent="-274320">
              <a:lnSpc>
                <a:spcPct val="100000"/>
              </a:lnSpc>
              <a:spcBef>
                <a:spcPts val="645"/>
              </a:spcBef>
              <a:buClr>
                <a:srgbClr val="D16248"/>
              </a:buClr>
              <a:buSzPct val="85185"/>
              <a:buFont typeface="Wingdings 2"/>
              <a:buChar char=""/>
              <a:tabLst>
                <a:tab pos="287020" algn="l"/>
              </a:tabLst>
            </a:pPr>
            <a:r>
              <a:rPr sz="2700" dirty="0">
                <a:latin typeface="Book Antiqua"/>
                <a:cs typeface="Book Antiqua"/>
              </a:rPr>
              <a:t>The right </a:t>
            </a:r>
            <a:r>
              <a:rPr sz="2700" spc="-5" dirty="0">
                <a:latin typeface="Book Antiqua"/>
                <a:cs typeface="Book Antiqua"/>
              </a:rPr>
              <a:t>to have </a:t>
            </a:r>
            <a:r>
              <a:rPr sz="2700" dirty="0">
                <a:latin typeface="Book Antiqua"/>
                <a:cs typeface="Book Antiqua"/>
              </a:rPr>
              <a:t>data erased, if </a:t>
            </a:r>
            <a:r>
              <a:rPr sz="2700" spc="-5" dirty="0">
                <a:latin typeface="Book Antiqua"/>
                <a:cs typeface="Book Antiqua"/>
              </a:rPr>
              <a:t>there </a:t>
            </a:r>
            <a:r>
              <a:rPr sz="2700" spc="-10" dirty="0">
                <a:latin typeface="Book Antiqua"/>
                <a:cs typeface="Book Antiqua"/>
              </a:rPr>
              <a:t>is </a:t>
            </a:r>
            <a:r>
              <a:rPr sz="2700" spc="-5" dirty="0">
                <a:latin typeface="Book Antiqua"/>
                <a:cs typeface="Book Antiqua"/>
              </a:rPr>
              <a:t>not</a:t>
            </a:r>
            <a:r>
              <a:rPr sz="2700" spc="-105" dirty="0">
                <a:latin typeface="Book Antiqua"/>
                <a:cs typeface="Book Antiqua"/>
              </a:rPr>
              <a:t> </a:t>
            </a:r>
            <a:r>
              <a:rPr sz="2700" dirty="0">
                <a:latin typeface="Book Antiqua"/>
                <a:cs typeface="Book Antiqua"/>
              </a:rPr>
              <a:t>a</a:t>
            </a:r>
            <a:endParaRPr sz="2700">
              <a:latin typeface="Book Antiqua"/>
              <a:cs typeface="Book Antiqua"/>
            </a:endParaRPr>
          </a:p>
          <a:p>
            <a:pPr marL="287020">
              <a:lnSpc>
                <a:spcPct val="100000"/>
              </a:lnSpc>
            </a:pPr>
            <a:r>
              <a:rPr sz="2700" spc="-5" dirty="0">
                <a:latin typeface="Book Antiqua"/>
                <a:cs typeface="Book Antiqua"/>
              </a:rPr>
              <a:t>legitimate reason </a:t>
            </a:r>
            <a:r>
              <a:rPr sz="2700" dirty="0">
                <a:latin typeface="Book Antiqua"/>
                <a:cs typeface="Book Antiqua"/>
              </a:rPr>
              <a:t>for </a:t>
            </a:r>
            <a:r>
              <a:rPr sz="2700" spc="-5" dirty="0">
                <a:latin typeface="Book Antiqua"/>
                <a:cs typeface="Book Antiqua"/>
              </a:rPr>
              <a:t>retaining </a:t>
            </a:r>
            <a:r>
              <a:rPr sz="2700" dirty="0">
                <a:latin typeface="Book Antiqua"/>
                <a:cs typeface="Book Antiqua"/>
              </a:rPr>
              <a:t>it, or if it is out of</a:t>
            </a:r>
            <a:r>
              <a:rPr sz="2700" spc="-55" dirty="0">
                <a:latin typeface="Book Antiqua"/>
                <a:cs typeface="Book Antiqua"/>
              </a:rPr>
              <a:t> </a:t>
            </a:r>
            <a:r>
              <a:rPr sz="2700" spc="-5" dirty="0">
                <a:latin typeface="Book Antiqua"/>
                <a:cs typeface="Book Antiqua"/>
              </a:rPr>
              <a:t>date</a:t>
            </a:r>
            <a:endParaRPr sz="2700">
              <a:latin typeface="Book Antiqua"/>
              <a:cs typeface="Book Antiqua"/>
            </a:endParaRPr>
          </a:p>
          <a:p>
            <a:pPr marL="287020" marR="940435" indent="-274320">
              <a:lnSpc>
                <a:spcPct val="100000"/>
              </a:lnSpc>
              <a:spcBef>
                <a:spcPts val="650"/>
              </a:spcBef>
              <a:buClr>
                <a:srgbClr val="D16248"/>
              </a:buClr>
              <a:buSzPct val="85185"/>
              <a:buFont typeface="Wingdings 2"/>
              <a:buChar char=""/>
              <a:tabLst>
                <a:tab pos="287020" algn="l"/>
              </a:tabLst>
            </a:pPr>
            <a:r>
              <a:rPr sz="2700" dirty="0">
                <a:latin typeface="Book Antiqua"/>
                <a:cs typeface="Book Antiqua"/>
              </a:rPr>
              <a:t>The right </a:t>
            </a:r>
            <a:r>
              <a:rPr sz="2700" spc="-5" dirty="0">
                <a:latin typeface="Book Antiqua"/>
                <a:cs typeface="Book Antiqua"/>
              </a:rPr>
              <a:t>to seek compensation </a:t>
            </a:r>
            <a:r>
              <a:rPr sz="2700" dirty="0">
                <a:latin typeface="Book Antiqua"/>
                <a:cs typeface="Book Antiqua"/>
              </a:rPr>
              <a:t>for damage or  </a:t>
            </a:r>
            <a:r>
              <a:rPr sz="2700" spc="-5" dirty="0">
                <a:latin typeface="Book Antiqua"/>
                <a:cs typeface="Book Antiqua"/>
              </a:rPr>
              <a:t>distress </a:t>
            </a:r>
            <a:r>
              <a:rPr sz="2700" dirty="0">
                <a:latin typeface="Book Antiqua"/>
                <a:cs typeface="Book Antiqua"/>
              </a:rPr>
              <a:t>caused </a:t>
            </a:r>
            <a:r>
              <a:rPr sz="2700" spc="-5" dirty="0">
                <a:latin typeface="Book Antiqua"/>
                <a:cs typeface="Book Antiqua"/>
              </a:rPr>
              <a:t>by inaccurate </a:t>
            </a:r>
            <a:r>
              <a:rPr sz="2700" dirty="0">
                <a:latin typeface="Book Antiqua"/>
                <a:cs typeface="Book Antiqua"/>
              </a:rPr>
              <a:t>data or</a:t>
            </a:r>
            <a:r>
              <a:rPr sz="2700" spc="-80" dirty="0">
                <a:latin typeface="Book Antiqua"/>
                <a:cs typeface="Book Antiqua"/>
              </a:rPr>
              <a:t> </a:t>
            </a:r>
            <a:r>
              <a:rPr sz="2700" dirty="0">
                <a:latin typeface="Book Antiqua"/>
                <a:cs typeface="Book Antiqua"/>
              </a:rPr>
              <a:t>improper  </a:t>
            </a:r>
            <a:r>
              <a:rPr sz="2700" spc="-5" dirty="0">
                <a:latin typeface="Book Antiqua"/>
                <a:cs typeface="Book Antiqua"/>
              </a:rPr>
              <a:t>disclosure</a:t>
            </a:r>
            <a:endParaRPr sz="2700">
              <a:latin typeface="Book Antiqua"/>
              <a:cs typeface="Book Antiqua"/>
            </a:endParaRPr>
          </a:p>
        </p:txBody>
      </p:sp>
    </p:spTree>
    <p:extLst>
      <p:ext uri="{BB962C8B-B14F-4D97-AF65-F5344CB8AC3E}">
        <p14:creationId xmlns:p14="http://schemas.microsoft.com/office/powerpoint/2010/main" val="28739581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17296" y="518034"/>
            <a:ext cx="9528673" cy="1047115"/>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507322" y="2119780"/>
            <a:ext cx="11075245" cy="2326278"/>
          </a:xfrm>
          <a:prstGeom prst="rect">
            <a:avLst/>
          </a:prstGeom>
        </p:spPr>
        <p:txBody>
          <a:bodyPr vert="horz" wrap="square" lIns="0" tIns="0" rIns="0" bIns="0" rtlCol="0">
            <a:spAutoFit/>
          </a:bodyPr>
          <a:lstStyle/>
          <a:p>
            <a:pPr marL="121920" marR="840740">
              <a:lnSpc>
                <a:spcPct val="100000"/>
              </a:lnSpc>
            </a:pPr>
            <a:r>
              <a:rPr sz="2700" dirty="0">
                <a:latin typeface="Book Antiqua"/>
                <a:cs typeface="Book Antiqua"/>
              </a:rPr>
              <a:t>You </a:t>
            </a:r>
            <a:r>
              <a:rPr sz="2700" spc="-5" dirty="0">
                <a:latin typeface="Book Antiqua"/>
                <a:cs typeface="Book Antiqua"/>
              </a:rPr>
              <a:t>have </a:t>
            </a:r>
            <a:r>
              <a:rPr sz="2700" spc="-10" dirty="0">
                <a:latin typeface="Book Antiqua"/>
                <a:cs typeface="Book Antiqua"/>
              </a:rPr>
              <a:t>the </a:t>
            </a:r>
            <a:r>
              <a:rPr sz="2700" dirty="0">
                <a:latin typeface="Book Antiqua"/>
                <a:cs typeface="Book Antiqua"/>
              </a:rPr>
              <a:t>right </a:t>
            </a:r>
            <a:r>
              <a:rPr sz="2700" spc="-5" dirty="0">
                <a:latin typeface="Book Antiqua"/>
                <a:cs typeface="Book Antiqua"/>
              </a:rPr>
              <a:t>to </a:t>
            </a:r>
            <a:r>
              <a:rPr sz="2700" dirty="0">
                <a:latin typeface="Book Antiqua"/>
                <a:cs typeface="Book Antiqua"/>
              </a:rPr>
              <a:t>data </a:t>
            </a:r>
            <a:r>
              <a:rPr sz="2700" spc="-5" dirty="0">
                <a:latin typeface="Book Antiqua"/>
                <a:cs typeface="Book Antiqua"/>
              </a:rPr>
              <a:t>protection </a:t>
            </a:r>
            <a:r>
              <a:rPr sz="2700" dirty="0">
                <a:latin typeface="Book Antiqua"/>
                <a:cs typeface="Book Antiqua"/>
              </a:rPr>
              <a:t>when </a:t>
            </a:r>
            <a:r>
              <a:rPr sz="2700" spc="-5" dirty="0">
                <a:latin typeface="Book Antiqua"/>
                <a:cs typeface="Book Antiqua"/>
              </a:rPr>
              <a:t>your  details</a:t>
            </a:r>
            <a:r>
              <a:rPr sz="2700" spc="-70" dirty="0">
                <a:latin typeface="Book Antiqua"/>
                <a:cs typeface="Book Antiqua"/>
              </a:rPr>
              <a:t> </a:t>
            </a:r>
            <a:r>
              <a:rPr sz="2700" dirty="0">
                <a:latin typeface="Book Antiqua"/>
                <a:cs typeface="Book Antiqua"/>
              </a:rPr>
              <a:t>are:</a:t>
            </a:r>
          </a:p>
          <a:p>
            <a:pPr marL="287020" indent="-274320">
              <a:lnSpc>
                <a:spcPct val="100000"/>
              </a:lnSpc>
              <a:spcBef>
                <a:spcPts val="645"/>
              </a:spcBef>
              <a:buClr>
                <a:srgbClr val="D16248"/>
              </a:buClr>
              <a:buSzPct val="85185"/>
              <a:buFont typeface="Wingdings 2"/>
              <a:buChar char=""/>
              <a:tabLst>
                <a:tab pos="287020" algn="l"/>
              </a:tabLst>
            </a:pPr>
            <a:r>
              <a:rPr sz="2700" dirty="0">
                <a:latin typeface="Book Antiqua"/>
                <a:cs typeface="Book Antiqua"/>
              </a:rPr>
              <a:t>held on a</a:t>
            </a:r>
            <a:r>
              <a:rPr sz="2700" spc="-95" dirty="0">
                <a:latin typeface="Book Antiqua"/>
                <a:cs typeface="Book Antiqua"/>
              </a:rPr>
              <a:t> </a:t>
            </a:r>
            <a:r>
              <a:rPr sz="2700" dirty="0">
                <a:latin typeface="Book Antiqua"/>
                <a:cs typeface="Book Antiqua"/>
              </a:rPr>
              <a:t>computer;</a:t>
            </a:r>
          </a:p>
          <a:p>
            <a:pPr marL="287020" marR="784860" indent="-274320">
              <a:lnSpc>
                <a:spcPct val="100000"/>
              </a:lnSpc>
              <a:spcBef>
                <a:spcPts val="650"/>
              </a:spcBef>
              <a:buClr>
                <a:srgbClr val="D16248"/>
              </a:buClr>
              <a:buSzPct val="85185"/>
              <a:buFont typeface="Wingdings 2"/>
              <a:buChar char=""/>
              <a:tabLst>
                <a:tab pos="287020" algn="l"/>
              </a:tabLst>
            </a:pPr>
            <a:r>
              <a:rPr sz="2700" dirty="0">
                <a:latin typeface="Book Antiqua"/>
                <a:cs typeface="Book Antiqua"/>
              </a:rPr>
              <a:t>held on </a:t>
            </a:r>
            <a:r>
              <a:rPr sz="2700" spc="-5" dirty="0">
                <a:latin typeface="Book Antiqua"/>
                <a:cs typeface="Book Antiqua"/>
              </a:rPr>
              <a:t>paper </a:t>
            </a:r>
            <a:r>
              <a:rPr sz="2700" dirty="0">
                <a:latin typeface="Book Antiqua"/>
                <a:cs typeface="Book Antiqua"/>
              </a:rPr>
              <a:t>or other manual form as </a:t>
            </a:r>
            <a:r>
              <a:rPr sz="2700" spc="-5" dirty="0">
                <a:latin typeface="Book Antiqua"/>
                <a:cs typeface="Book Antiqua"/>
              </a:rPr>
              <a:t>part </a:t>
            </a:r>
            <a:r>
              <a:rPr sz="2700" dirty="0">
                <a:latin typeface="Book Antiqua"/>
                <a:cs typeface="Book Antiqua"/>
              </a:rPr>
              <a:t>of</a:t>
            </a:r>
            <a:r>
              <a:rPr sz="2700" spc="-125" dirty="0">
                <a:latin typeface="Book Antiqua"/>
                <a:cs typeface="Book Antiqua"/>
              </a:rPr>
              <a:t> </a:t>
            </a:r>
            <a:r>
              <a:rPr sz="2700" dirty="0">
                <a:latin typeface="Book Antiqua"/>
                <a:cs typeface="Book Antiqua"/>
              </a:rPr>
              <a:t>a </a:t>
            </a:r>
            <a:r>
              <a:rPr sz="2700" spc="-5" dirty="0" smtClean="0">
                <a:latin typeface="Book Antiqua"/>
                <a:cs typeface="Book Antiqua"/>
              </a:rPr>
              <a:t>filing</a:t>
            </a:r>
            <a:r>
              <a:rPr sz="2700" spc="-75" dirty="0" smtClean="0">
                <a:latin typeface="Book Antiqua"/>
                <a:cs typeface="Book Antiqua"/>
              </a:rPr>
              <a:t> </a:t>
            </a:r>
            <a:r>
              <a:rPr sz="2700" spc="-5" dirty="0">
                <a:latin typeface="Book Antiqua"/>
                <a:cs typeface="Book Antiqua"/>
              </a:rPr>
              <a:t>system;</a:t>
            </a:r>
            <a:endParaRPr sz="2700" dirty="0">
              <a:latin typeface="Book Antiqua"/>
              <a:cs typeface="Book Antiqua"/>
            </a:endParaRPr>
          </a:p>
          <a:p>
            <a:pPr marL="287020" indent="-274320">
              <a:lnSpc>
                <a:spcPct val="100000"/>
              </a:lnSpc>
              <a:spcBef>
                <a:spcPts val="645"/>
              </a:spcBef>
              <a:buClr>
                <a:srgbClr val="D16248"/>
              </a:buClr>
              <a:buSzPct val="85185"/>
              <a:buFont typeface="Wingdings 2"/>
              <a:buChar char=""/>
              <a:tabLst>
                <a:tab pos="287020" algn="l"/>
              </a:tabLst>
            </a:pPr>
            <a:r>
              <a:rPr sz="2700" dirty="0">
                <a:latin typeface="Book Antiqua"/>
                <a:cs typeface="Book Antiqua"/>
              </a:rPr>
              <a:t>made </a:t>
            </a:r>
            <a:r>
              <a:rPr sz="2700" spc="-5" dirty="0">
                <a:latin typeface="Book Antiqua"/>
                <a:cs typeface="Book Antiqua"/>
              </a:rPr>
              <a:t>up </a:t>
            </a:r>
            <a:r>
              <a:rPr sz="2700" dirty="0">
                <a:latin typeface="Book Antiqua"/>
                <a:cs typeface="Book Antiqua"/>
              </a:rPr>
              <a:t>of </a:t>
            </a:r>
            <a:r>
              <a:rPr sz="2700" spc="-5" dirty="0">
                <a:latin typeface="Book Antiqua"/>
                <a:cs typeface="Book Antiqua"/>
              </a:rPr>
              <a:t>photographs </a:t>
            </a:r>
            <a:r>
              <a:rPr sz="2700" dirty="0">
                <a:latin typeface="Book Antiqua"/>
                <a:cs typeface="Book Antiqua"/>
              </a:rPr>
              <a:t>or </a:t>
            </a:r>
            <a:r>
              <a:rPr sz="2700" spc="-5" dirty="0">
                <a:latin typeface="Book Antiqua"/>
                <a:cs typeface="Book Antiqua"/>
              </a:rPr>
              <a:t>video </a:t>
            </a:r>
            <a:r>
              <a:rPr sz="2700" dirty="0">
                <a:latin typeface="Book Antiqua"/>
                <a:cs typeface="Book Antiqua"/>
              </a:rPr>
              <a:t>recordings of</a:t>
            </a:r>
            <a:r>
              <a:rPr sz="2700" spc="-70" dirty="0">
                <a:latin typeface="Book Antiqua"/>
                <a:cs typeface="Book Antiqua"/>
              </a:rPr>
              <a:t> </a:t>
            </a:r>
            <a:r>
              <a:rPr sz="2700" spc="-5" dirty="0">
                <a:latin typeface="Book Antiqua"/>
                <a:cs typeface="Book Antiqua"/>
              </a:rPr>
              <a:t>your</a:t>
            </a:r>
            <a:endParaRPr sz="2700" dirty="0">
              <a:latin typeface="Book Antiqua"/>
              <a:cs typeface="Book Antiqua"/>
            </a:endParaRPr>
          </a:p>
          <a:p>
            <a:pPr marL="287020">
              <a:lnSpc>
                <a:spcPct val="100000"/>
              </a:lnSpc>
            </a:pPr>
            <a:r>
              <a:rPr sz="2700" dirty="0">
                <a:latin typeface="Book Antiqua"/>
                <a:cs typeface="Book Antiqua"/>
              </a:rPr>
              <a:t>image or </a:t>
            </a:r>
            <a:r>
              <a:rPr sz="2700" spc="-5" dirty="0">
                <a:latin typeface="Book Antiqua"/>
                <a:cs typeface="Book Antiqua"/>
              </a:rPr>
              <a:t>recordings </a:t>
            </a:r>
            <a:r>
              <a:rPr sz="2700" dirty="0">
                <a:latin typeface="Book Antiqua"/>
                <a:cs typeface="Book Antiqua"/>
              </a:rPr>
              <a:t>of </a:t>
            </a:r>
            <a:r>
              <a:rPr sz="2700" spc="-5" dirty="0">
                <a:latin typeface="Book Antiqua"/>
                <a:cs typeface="Book Antiqua"/>
              </a:rPr>
              <a:t>your</a:t>
            </a:r>
            <a:r>
              <a:rPr sz="2700" spc="-90" dirty="0">
                <a:latin typeface="Book Antiqua"/>
                <a:cs typeface="Book Antiqua"/>
              </a:rPr>
              <a:t> </a:t>
            </a:r>
            <a:r>
              <a:rPr sz="2700" dirty="0">
                <a:latin typeface="Book Antiqua"/>
                <a:cs typeface="Book Antiqua"/>
              </a:rPr>
              <a:t>voice.</a:t>
            </a:r>
          </a:p>
        </p:txBody>
      </p:sp>
    </p:spTree>
    <p:extLst>
      <p:ext uri="{BB962C8B-B14F-4D97-AF65-F5344CB8AC3E}">
        <p14:creationId xmlns:p14="http://schemas.microsoft.com/office/powerpoint/2010/main" val="6644619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689600" y="955547"/>
            <a:ext cx="812800" cy="609600"/>
          </a:xfrm>
          <a:custGeom>
            <a:avLst/>
            <a:gdLst/>
            <a:ahLst/>
            <a:cxnLst/>
            <a:rect l="l" t="t" r="r" b="b"/>
            <a:pathLst>
              <a:path w="609600" h="609600">
                <a:moveTo>
                  <a:pt x="304800" y="0"/>
                </a:moveTo>
                <a:lnTo>
                  <a:pt x="255374" y="3990"/>
                </a:lnTo>
                <a:lnTo>
                  <a:pt x="208483" y="15544"/>
                </a:lnTo>
                <a:lnTo>
                  <a:pt x="164753" y="34032"/>
                </a:lnTo>
                <a:lnTo>
                  <a:pt x="124815" y="58826"/>
                </a:lnTo>
                <a:lnTo>
                  <a:pt x="89296" y="89296"/>
                </a:lnTo>
                <a:lnTo>
                  <a:pt x="58826" y="124815"/>
                </a:lnTo>
                <a:lnTo>
                  <a:pt x="34032" y="164753"/>
                </a:lnTo>
                <a:lnTo>
                  <a:pt x="15544" y="208483"/>
                </a:lnTo>
                <a:lnTo>
                  <a:pt x="3990" y="255374"/>
                </a:lnTo>
                <a:lnTo>
                  <a:pt x="0" y="304800"/>
                </a:lnTo>
                <a:lnTo>
                  <a:pt x="3990" y="354225"/>
                </a:lnTo>
                <a:lnTo>
                  <a:pt x="15544" y="401116"/>
                </a:lnTo>
                <a:lnTo>
                  <a:pt x="34032" y="444846"/>
                </a:lnTo>
                <a:lnTo>
                  <a:pt x="58826" y="484784"/>
                </a:lnTo>
                <a:lnTo>
                  <a:pt x="89296" y="520303"/>
                </a:lnTo>
                <a:lnTo>
                  <a:pt x="124815" y="550773"/>
                </a:lnTo>
                <a:lnTo>
                  <a:pt x="164753" y="575567"/>
                </a:lnTo>
                <a:lnTo>
                  <a:pt x="208483" y="594055"/>
                </a:lnTo>
                <a:lnTo>
                  <a:pt x="255374"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FFFFFF"/>
          </a:solidFill>
        </p:spPr>
        <p:txBody>
          <a:bodyPr wrap="square" lIns="0" tIns="0" rIns="0" bIns="0" rtlCol="0"/>
          <a:lstStyle/>
          <a:p>
            <a:endParaRPr/>
          </a:p>
        </p:txBody>
      </p:sp>
      <p:sp>
        <p:nvSpPr>
          <p:cNvPr id="3" name="object 3"/>
          <p:cNvSpPr/>
          <p:nvPr/>
        </p:nvSpPr>
        <p:spPr>
          <a:xfrm>
            <a:off x="5816601" y="1050798"/>
            <a:ext cx="561340" cy="421005"/>
          </a:xfrm>
          <a:custGeom>
            <a:avLst/>
            <a:gdLst/>
            <a:ahLst/>
            <a:cxnLst/>
            <a:rect l="l" t="t" r="r" b="b"/>
            <a:pathLst>
              <a:path w="421004" h="421005">
                <a:moveTo>
                  <a:pt x="210312" y="0"/>
                </a:moveTo>
                <a:lnTo>
                  <a:pt x="162072" y="5551"/>
                </a:lnTo>
                <a:lnTo>
                  <a:pt x="117798" y="21367"/>
                </a:lnTo>
                <a:lnTo>
                  <a:pt x="78750" y="46186"/>
                </a:lnTo>
                <a:lnTo>
                  <a:pt x="46186" y="78750"/>
                </a:lnTo>
                <a:lnTo>
                  <a:pt x="21367" y="117798"/>
                </a:lnTo>
                <a:lnTo>
                  <a:pt x="5551" y="162072"/>
                </a:lnTo>
                <a:lnTo>
                  <a:pt x="0" y="210312"/>
                </a:lnTo>
                <a:lnTo>
                  <a:pt x="5551" y="258551"/>
                </a:lnTo>
                <a:lnTo>
                  <a:pt x="21367" y="302825"/>
                </a:lnTo>
                <a:lnTo>
                  <a:pt x="46186" y="341873"/>
                </a:lnTo>
                <a:lnTo>
                  <a:pt x="78750" y="374437"/>
                </a:lnTo>
                <a:lnTo>
                  <a:pt x="117798" y="399256"/>
                </a:lnTo>
                <a:lnTo>
                  <a:pt x="162072" y="415072"/>
                </a:lnTo>
                <a:lnTo>
                  <a:pt x="210312" y="420624"/>
                </a:lnTo>
                <a:lnTo>
                  <a:pt x="258551" y="415072"/>
                </a:lnTo>
                <a:lnTo>
                  <a:pt x="302825" y="399256"/>
                </a:lnTo>
                <a:lnTo>
                  <a:pt x="341873" y="374437"/>
                </a:lnTo>
                <a:lnTo>
                  <a:pt x="374437" y="341873"/>
                </a:lnTo>
                <a:lnTo>
                  <a:pt x="399256" y="302825"/>
                </a:lnTo>
                <a:lnTo>
                  <a:pt x="415072" y="258551"/>
                </a:lnTo>
                <a:lnTo>
                  <a:pt x="420624" y="210312"/>
                </a:lnTo>
                <a:lnTo>
                  <a:pt x="415072" y="162072"/>
                </a:lnTo>
                <a:lnTo>
                  <a:pt x="399256" y="117798"/>
                </a:lnTo>
                <a:lnTo>
                  <a:pt x="374437" y="78750"/>
                </a:lnTo>
                <a:lnTo>
                  <a:pt x="341873" y="46186"/>
                </a:lnTo>
                <a:lnTo>
                  <a:pt x="302825" y="21367"/>
                </a:lnTo>
                <a:lnTo>
                  <a:pt x="258551" y="5551"/>
                </a:lnTo>
                <a:lnTo>
                  <a:pt x="210312" y="0"/>
                </a:lnTo>
                <a:close/>
              </a:path>
            </a:pathLst>
          </a:custGeom>
          <a:solidFill>
            <a:srgbClr val="FFFFFF"/>
          </a:solidFill>
        </p:spPr>
        <p:txBody>
          <a:bodyPr wrap="square" lIns="0" tIns="0" rIns="0" bIns="0" rtlCol="0"/>
          <a:lstStyle/>
          <a:p>
            <a:endParaRPr/>
          </a:p>
        </p:txBody>
      </p:sp>
      <p:sp>
        <p:nvSpPr>
          <p:cNvPr id="4" name="object 4"/>
          <p:cNvSpPr/>
          <p:nvPr/>
        </p:nvSpPr>
        <p:spPr>
          <a:xfrm>
            <a:off x="5783071" y="1026667"/>
            <a:ext cx="628227" cy="469900"/>
          </a:xfrm>
          <a:custGeom>
            <a:avLst/>
            <a:gdLst/>
            <a:ahLst/>
            <a:cxnLst/>
            <a:rect l="l" t="t" r="r" b="b"/>
            <a:pathLst>
              <a:path w="471170" h="469900">
                <a:moveTo>
                  <a:pt x="258191" y="0"/>
                </a:moveTo>
                <a:lnTo>
                  <a:pt x="234187" y="0"/>
                </a:lnTo>
                <a:lnTo>
                  <a:pt x="210058" y="1270"/>
                </a:lnTo>
                <a:lnTo>
                  <a:pt x="164211" y="10160"/>
                </a:lnTo>
                <a:lnTo>
                  <a:pt x="122300" y="29210"/>
                </a:lnTo>
                <a:lnTo>
                  <a:pt x="84836" y="54610"/>
                </a:lnTo>
                <a:lnTo>
                  <a:pt x="52959" y="86360"/>
                </a:lnTo>
                <a:lnTo>
                  <a:pt x="27940" y="124460"/>
                </a:lnTo>
                <a:lnTo>
                  <a:pt x="10160" y="166370"/>
                </a:lnTo>
                <a:lnTo>
                  <a:pt x="1016" y="212089"/>
                </a:lnTo>
                <a:lnTo>
                  <a:pt x="0" y="236220"/>
                </a:lnTo>
                <a:lnTo>
                  <a:pt x="1397" y="260350"/>
                </a:lnTo>
                <a:lnTo>
                  <a:pt x="11049" y="306070"/>
                </a:lnTo>
                <a:lnTo>
                  <a:pt x="29083" y="347979"/>
                </a:lnTo>
                <a:lnTo>
                  <a:pt x="54610" y="386079"/>
                </a:lnTo>
                <a:lnTo>
                  <a:pt x="86613" y="417829"/>
                </a:lnTo>
                <a:lnTo>
                  <a:pt x="124333" y="443229"/>
                </a:lnTo>
                <a:lnTo>
                  <a:pt x="166750" y="461010"/>
                </a:lnTo>
                <a:lnTo>
                  <a:pt x="212725" y="469900"/>
                </a:lnTo>
                <a:lnTo>
                  <a:pt x="236728" y="469900"/>
                </a:lnTo>
                <a:lnTo>
                  <a:pt x="260858" y="468629"/>
                </a:lnTo>
                <a:lnTo>
                  <a:pt x="284099" y="466089"/>
                </a:lnTo>
                <a:lnTo>
                  <a:pt x="306705" y="459739"/>
                </a:lnTo>
                <a:lnTo>
                  <a:pt x="324696" y="453389"/>
                </a:lnTo>
                <a:lnTo>
                  <a:pt x="213487" y="453389"/>
                </a:lnTo>
                <a:lnTo>
                  <a:pt x="191770" y="449579"/>
                </a:lnTo>
                <a:lnTo>
                  <a:pt x="150749" y="436879"/>
                </a:lnTo>
                <a:lnTo>
                  <a:pt x="113537" y="416560"/>
                </a:lnTo>
                <a:lnTo>
                  <a:pt x="81153" y="389889"/>
                </a:lnTo>
                <a:lnTo>
                  <a:pt x="54356" y="358139"/>
                </a:lnTo>
                <a:lnTo>
                  <a:pt x="34162" y="321310"/>
                </a:lnTo>
                <a:lnTo>
                  <a:pt x="21336" y="279400"/>
                </a:lnTo>
                <a:lnTo>
                  <a:pt x="16827" y="236220"/>
                </a:lnTo>
                <a:lnTo>
                  <a:pt x="16823" y="233679"/>
                </a:lnTo>
                <a:lnTo>
                  <a:pt x="17780" y="213360"/>
                </a:lnTo>
                <a:lnTo>
                  <a:pt x="26416" y="170179"/>
                </a:lnTo>
                <a:lnTo>
                  <a:pt x="43053" y="130810"/>
                </a:lnTo>
                <a:lnTo>
                  <a:pt x="66421" y="96520"/>
                </a:lnTo>
                <a:lnTo>
                  <a:pt x="96138" y="66039"/>
                </a:lnTo>
                <a:lnTo>
                  <a:pt x="130937" y="43179"/>
                </a:lnTo>
                <a:lnTo>
                  <a:pt x="170053" y="26670"/>
                </a:lnTo>
                <a:lnTo>
                  <a:pt x="212598" y="17779"/>
                </a:lnTo>
                <a:lnTo>
                  <a:pt x="235076" y="16510"/>
                </a:lnTo>
                <a:lnTo>
                  <a:pt x="322495" y="16510"/>
                </a:lnTo>
                <a:lnTo>
                  <a:pt x="304292" y="10160"/>
                </a:lnTo>
                <a:lnTo>
                  <a:pt x="281686" y="3810"/>
                </a:lnTo>
                <a:lnTo>
                  <a:pt x="258191" y="0"/>
                </a:lnTo>
                <a:close/>
              </a:path>
              <a:path w="471170" h="469900">
                <a:moveTo>
                  <a:pt x="322495" y="16510"/>
                </a:moveTo>
                <a:lnTo>
                  <a:pt x="235076" y="16510"/>
                </a:lnTo>
                <a:lnTo>
                  <a:pt x="257429" y="17779"/>
                </a:lnTo>
                <a:lnTo>
                  <a:pt x="279146" y="20320"/>
                </a:lnTo>
                <a:lnTo>
                  <a:pt x="320294" y="33020"/>
                </a:lnTo>
                <a:lnTo>
                  <a:pt x="357378" y="53339"/>
                </a:lnTo>
                <a:lnTo>
                  <a:pt x="389890" y="80010"/>
                </a:lnTo>
                <a:lnTo>
                  <a:pt x="416560" y="113029"/>
                </a:lnTo>
                <a:lnTo>
                  <a:pt x="436880" y="149860"/>
                </a:lnTo>
                <a:lnTo>
                  <a:pt x="449580" y="190500"/>
                </a:lnTo>
                <a:lnTo>
                  <a:pt x="454088" y="233679"/>
                </a:lnTo>
                <a:lnTo>
                  <a:pt x="454092" y="236220"/>
                </a:lnTo>
                <a:lnTo>
                  <a:pt x="453136" y="256539"/>
                </a:lnTo>
                <a:lnTo>
                  <a:pt x="444500" y="299720"/>
                </a:lnTo>
                <a:lnTo>
                  <a:pt x="427990" y="339089"/>
                </a:lnTo>
                <a:lnTo>
                  <a:pt x="404495" y="373379"/>
                </a:lnTo>
                <a:lnTo>
                  <a:pt x="374904" y="403860"/>
                </a:lnTo>
                <a:lnTo>
                  <a:pt x="340106" y="426720"/>
                </a:lnTo>
                <a:lnTo>
                  <a:pt x="300863" y="444500"/>
                </a:lnTo>
                <a:lnTo>
                  <a:pt x="258318" y="452120"/>
                </a:lnTo>
                <a:lnTo>
                  <a:pt x="235838" y="453389"/>
                </a:lnTo>
                <a:lnTo>
                  <a:pt x="324696" y="453389"/>
                </a:lnTo>
                <a:lnTo>
                  <a:pt x="368173" y="429260"/>
                </a:lnTo>
                <a:lnTo>
                  <a:pt x="402844" y="400050"/>
                </a:lnTo>
                <a:lnTo>
                  <a:pt x="431292" y="365760"/>
                </a:lnTo>
                <a:lnTo>
                  <a:pt x="452882" y="325120"/>
                </a:lnTo>
                <a:lnTo>
                  <a:pt x="466344" y="281939"/>
                </a:lnTo>
                <a:lnTo>
                  <a:pt x="470916" y="233679"/>
                </a:lnTo>
                <a:lnTo>
                  <a:pt x="469519" y="209550"/>
                </a:lnTo>
                <a:lnTo>
                  <a:pt x="459994" y="163829"/>
                </a:lnTo>
                <a:lnTo>
                  <a:pt x="441960" y="121920"/>
                </a:lnTo>
                <a:lnTo>
                  <a:pt x="416433" y="85089"/>
                </a:lnTo>
                <a:lnTo>
                  <a:pt x="384301" y="52070"/>
                </a:lnTo>
                <a:lnTo>
                  <a:pt x="346710" y="27939"/>
                </a:lnTo>
                <a:lnTo>
                  <a:pt x="326136" y="17779"/>
                </a:lnTo>
                <a:lnTo>
                  <a:pt x="322495" y="16510"/>
                </a:lnTo>
                <a:close/>
              </a:path>
              <a:path w="471170" h="469900">
                <a:moveTo>
                  <a:pt x="235838" y="33020"/>
                </a:moveTo>
                <a:lnTo>
                  <a:pt x="195199" y="36829"/>
                </a:lnTo>
                <a:lnTo>
                  <a:pt x="157225" y="49529"/>
                </a:lnTo>
                <a:lnTo>
                  <a:pt x="122936" y="67310"/>
                </a:lnTo>
                <a:lnTo>
                  <a:pt x="92963" y="92710"/>
                </a:lnTo>
                <a:lnTo>
                  <a:pt x="68199" y="121920"/>
                </a:lnTo>
                <a:lnTo>
                  <a:pt x="49530" y="156210"/>
                </a:lnTo>
                <a:lnTo>
                  <a:pt x="37719" y="194310"/>
                </a:lnTo>
                <a:lnTo>
                  <a:pt x="33591" y="233679"/>
                </a:lnTo>
                <a:lnTo>
                  <a:pt x="33583" y="236220"/>
                </a:lnTo>
                <a:lnTo>
                  <a:pt x="34417" y="255270"/>
                </a:lnTo>
                <a:lnTo>
                  <a:pt x="42418" y="294639"/>
                </a:lnTo>
                <a:lnTo>
                  <a:pt x="57785" y="331470"/>
                </a:lnTo>
                <a:lnTo>
                  <a:pt x="79375" y="363220"/>
                </a:lnTo>
                <a:lnTo>
                  <a:pt x="106680" y="391160"/>
                </a:lnTo>
                <a:lnTo>
                  <a:pt x="138937" y="412750"/>
                </a:lnTo>
                <a:lnTo>
                  <a:pt x="175006" y="427989"/>
                </a:lnTo>
                <a:lnTo>
                  <a:pt x="214375" y="435610"/>
                </a:lnTo>
                <a:lnTo>
                  <a:pt x="235076" y="436879"/>
                </a:lnTo>
                <a:lnTo>
                  <a:pt x="255650" y="435610"/>
                </a:lnTo>
                <a:lnTo>
                  <a:pt x="275717" y="433070"/>
                </a:lnTo>
                <a:lnTo>
                  <a:pt x="295148" y="427989"/>
                </a:lnTo>
                <a:lnTo>
                  <a:pt x="313690" y="421639"/>
                </a:lnTo>
                <a:lnTo>
                  <a:pt x="316211" y="420370"/>
                </a:lnTo>
                <a:lnTo>
                  <a:pt x="234187" y="420370"/>
                </a:lnTo>
                <a:lnTo>
                  <a:pt x="215137" y="419100"/>
                </a:lnTo>
                <a:lnTo>
                  <a:pt x="162306" y="405129"/>
                </a:lnTo>
                <a:lnTo>
                  <a:pt x="116840" y="377189"/>
                </a:lnTo>
                <a:lnTo>
                  <a:pt x="81153" y="337820"/>
                </a:lnTo>
                <a:lnTo>
                  <a:pt x="58166" y="289560"/>
                </a:lnTo>
                <a:lnTo>
                  <a:pt x="50292" y="233679"/>
                </a:lnTo>
                <a:lnTo>
                  <a:pt x="51308" y="214629"/>
                </a:lnTo>
                <a:lnTo>
                  <a:pt x="65278" y="162560"/>
                </a:lnTo>
                <a:lnTo>
                  <a:pt x="93345" y="116839"/>
                </a:lnTo>
                <a:lnTo>
                  <a:pt x="132969" y="81279"/>
                </a:lnTo>
                <a:lnTo>
                  <a:pt x="181737" y="57150"/>
                </a:lnTo>
                <a:lnTo>
                  <a:pt x="236728" y="49529"/>
                </a:lnTo>
                <a:lnTo>
                  <a:pt x="314451" y="49529"/>
                </a:lnTo>
                <a:lnTo>
                  <a:pt x="295910" y="41910"/>
                </a:lnTo>
                <a:lnTo>
                  <a:pt x="276606" y="36829"/>
                </a:lnTo>
                <a:lnTo>
                  <a:pt x="256540" y="34289"/>
                </a:lnTo>
                <a:lnTo>
                  <a:pt x="235838" y="33020"/>
                </a:lnTo>
                <a:close/>
              </a:path>
              <a:path w="471170" h="469900">
                <a:moveTo>
                  <a:pt x="314451" y="49529"/>
                </a:moveTo>
                <a:lnTo>
                  <a:pt x="236728" y="49529"/>
                </a:lnTo>
                <a:lnTo>
                  <a:pt x="255778" y="50800"/>
                </a:lnTo>
                <a:lnTo>
                  <a:pt x="273938" y="53339"/>
                </a:lnTo>
                <a:lnTo>
                  <a:pt x="324866" y="72389"/>
                </a:lnTo>
                <a:lnTo>
                  <a:pt x="367284" y="105410"/>
                </a:lnTo>
                <a:lnTo>
                  <a:pt x="398907" y="148589"/>
                </a:lnTo>
                <a:lnTo>
                  <a:pt x="417068" y="199389"/>
                </a:lnTo>
                <a:lnTo>
                  <a:pt x="420624" y="236220"/>
                </a:lnTo>
                <a:lnTo>
                  <a:pt x="419608" y="255270"/>
                </a:lnTo>
                <a:lnTo>
                  <a:pt x="405638" y="308610"/>
                </a:lnTo>
                <a:lnTo>
                  <a:pt x="377571" y="354329"/>
                </a:lnTo>
                <a:lnTo>
                  <a:pt x="338074" y="389889"/>
                </a:lnTo>
                <a:lnTo>
                  <a:pt x="289433" y="412750"/>
                </a:lnTo>
                <a:lnTo>
                  <a:pt x="234187" y="420370"/>
                </a:lnTo>
                <a:lnTo>
                  <a:pt x="316211" y="420370"/>
                </a:lnTo>
                <a:lnTo>
                  <a:pt x="363600" y="391160"/>
                </a:lnTo>
                <a:lnTo>
                  <a:pt x="391033" y="364489"/>
                </a:lnTo>
                <a:lnTo>
                  <a:pt x="412876" y="331470"/>
                </a:lnTo>
                <a:lnTo>
                  <a:pt x="428244" y="295910"/>
                </a:lnTo>
                <a:lnTo>
                  <a:pt x="436372" y="256539"/>
                </a:lnTo>
                <a:lnTo>
                  <a:pt x="437332" y="233679"/>
                </a:lnTo>
                <a:lnTo>
                  <a:pt x="436499" y="214629"/>
                </a:lnTo>
                <a:lnTo>
                  <a:pt x="428498" y="175260"/>
                </a:lnTo>
                <a:lnTo>
                  <a:pt x="413258" y="139700"/>
                </a:lnTo>
                <a:lnTo>
                  <a:pt x="391541" y="106679"/>
                </a:lnTo>
                <a:lnTo>
                  <a:pt x="364236" y="80010"/>
                </a:lnTo>
                <a:lnTo>
                  <a:pt x="332105" y="57150"/>
                </a:lnTo>
                <a:lnTo>
                  <a:pt x="314451" y="49529"/>
                </a:lnTo>
                <a:close/>
              </a:path>
            </a:pathLst>
          </a:custGeom>
          <a:solidFill>
            <a:srgbClr val="7A9799"/>
          </a:solidFill>
        </p:spPr>
        <p:txBody>
          <a:bodyPr wrap="square" lIns="0" tIns="0" rIns="0" bIns="0" rtlCol="0"/>
          <a:lstStyle/>
          <a:p>
            <a:endParaRPr/>
          </a:p>
        </p:txBody>
      </p:sp>
      <p:sp>
        <p:nvSpPr>
          <p:cNvPr id="5" name="object 5"/>
          <p:cNvSpPr/>
          <p:nvPr/>
        </p:nvSpPr>
        <p:spPr>
          <a:xfrm>
            <a:off x="2553207" y="360902"/>
            <a:ext cx="7077795" cy="305562"/>
          </a:xfrm>
          <a:prstGeom prst="rect">
            <a:avLst/>
          </a:prstGeom>
          <a:blipFill>
            <a:blip r:embed="rId2" cstate="print"/>
            <a:stretch>
              <a:fillRect/>
            </a:stretch>
          </a:blipFill>
        </p:spPr>
        <p:txBody>
          <a:bodyPr wrap="square" lIns="0" tIns="0" rIns="0" bIns="0" rtlCol="0"/>
          <a:lstStyle/>
          <a:p>
            <a:endParaRPr dirty="0"/>
          </a:p>
        </p:txBody>
      </p:sp>
      <p:sp>
        <p:nvSpPr>
          <p:cNvPr id="6" name="object 6"/>
          <p:cNvSpPr txBox="1"/>
          <p:nvPr/>
        </p:nvSpPr>
        <p:spPr>
          <a:xfrm>
            <a:off x="536583" y="1964801"/>
            <a:ext cx="11071860" cy="4283865"/>
          </a:xfrm>
          <a:prstGeom prst="rect">
            <a:avLst/>
          </a:prstGeom>
        </p:spPr>
        <p:txBody>
          <a:bodyPr vert="horz" wrap="square" lIns="0" tIns="0" rIns="0" bIns="0" rtlCol="0">
            <a:spAutoFit/>
          </a:bodyPr>
          <a:lstStyle/>
          <a:p>
            <a:pPr marL="287020" marR="5080" indent="-274320">
              <a:lnSpc>
                <a:spcPct val="100000"/>
              </a:lnSpc>
              <a:buClr>
                <a:srgbClr val="D16248"/>
              </a:buClr>
              <a:buSzPct val="83333"/>
              <a:buFont typeface="Wingdings 2"/>
              <a:buChar char=""/>
              <a:tabLst>
                <a:tab pos="286385" algn="l"/>
                <a:tab pos="287020" algn="l"/>
              </a:tabLst>
            </a:pPr>
            <a:r>
              <a:rPr sz="2400" dirty="0">
                <a:latin typeface="Book Antiqua"/>
                <a:cs typeface="Book Antiqua"/>
              </a:rPr>
              <a:t>People will </a:t>
            </a:r>
            <a:r>
              <a:rPr sz="2400" spc="-5" dirty="0">
                <a:latin typeface="Book Antiqua"/>
                <a:cs typeface="Book Antiqua"/>
              </a:rPr>
              <a:t>have </a:t>
            </a:r>
            <a:r>
              <a:rPr sz="2400" dirty="0">
                <a:latin typeface="Book Antiqua"/>
                <a:cs typeface="Book Antiqua"/>
              </a:rPr>
              <a:t>easier access </a:t>
            </a:r>
            <a:r>
              <a:rPr sz="2400" spc="-5" dirty="0">
                <a:latin typeface="Book Antiqua"/>
                <a:cs typeface="Book Antiqua"/>
              </a:rPr>
              <a:t>to their </a:t>
            </a:r>
            <a:r>
              <a:rPr sz="2400" dirty="0">
                <a:latin typeface="Book Antiqua"/>
                <a:cs typeface="Book Antiqua"/>
              </a:rPr>
              <a:t>own data and </a:t>
            </a:r>
            <a:r>
              <a:rPr sz="2400" spc="-5" dirty="0">
                <a:latin typeface="Book Antiqua"/>
                <a:cs typeface="Book Antiqua"/>
              </a:rPr>
              <a:t>be</a:t>
            </a:r>
            <a:r>
              <a:rPr sz="2400" spc="-75" dirty="0">
                <a:latin typeface="Book Antiqua"/>
                <a:cs typeface="Book Antiqua"/>
              </a:rPr>
              <a:t> </a:t>
            </a:r>
            <a:r>
              <a:rPr sz="2400" dirty="0">
                <a:latin typeface="Book Antiqua"/>
                <a:cs typeface="Book Antiqua"/>
              </a:rPr>
              <a:t>able </a:t>
            </a:r>
            <a:r>
              <a:rPr sz="2400" spc="-5" dirty="0" smtClean="0">
                <a:latin typeface="Book Antiqua"/>
                <a:cs typeface="Book Antiqua"/>
              </a:rPr>
              <a:t>to </a:t>
            </a:r>
            <a:r>
              <a:rPr sz="2400" spc="-5" dirty="0">
                <a:latin typeface="Book Antiqua"/>
                <a:cs typeface="Book Antiqua"/>
              </a:rPr>
              <a:t>transfer personal data </a:t>
            </a:r>
            <a:r>
              <a:rPr sz="2400" dirty="0">
                <a:latin typeface="Book Antiqua"/>
                <a:cs typeface="Book Antiqua"/>
              </a:rPr>
              <a:t>from </a:t>
            </a:r>
            <a:r>
              <a:rPr sz="2400" spc="-5" dirty="0">
                <a:latin typeface="Book Antiqua"/>
                <a:cs typeface="Book Antiqua"/>
              </a:rPr>
              <a:t>one </a:t>
            </a:r>
            <a:r>
              <a:rPr sz="2400" dirty="0">
                <a:latin typeface="Book Antiqua"/>
                <a:cs typeface="Book Antiqua"/>
              </a:rPr>
              <a:t>service </a:t>
            </a:r>
            <a:r>
              <a:rPr sz="2400" spc="-5" dirty="0">
                <a:latin typeface="Book Antiqua"/>
                <a:cs typeface="Book Antiqua"/>
              </a:rPr>
              <a:t>provider to  another </a:t>
            </a:r>
            <a:r>
              <a:rPr sz="2400" dirty="0">
                <a:latin typeface="Book Antiqua"/>
                <a:cs typeface="Book Antiqua"/>
              </a:rPr>
              <a:t>more</a:t>
            </a:r>
            <a:r>
              <a:rPr sz="2400" spc="-55" dirty="0">
                <a:latin typeface="Book Antiqua"/>
                <a:cs typeface="Book Antiqua"/>
              </a:rPr>
              <a:t> </a:t>
            </a:r>
            <a:r>
              <a:rPr sz="2400" dirty="0">
                <a:latin typeface="Book Antiqua"/>
                <a:cs typeface="Book Antiqua"/>
              </a:rPr>
              <a:t>easily;</a:t>
            </a:r>
          </a:p>
          <a:p>
            <a:pPr marL="287020" marR="44450" indent="-274320">
              <a:lnSpc>
                <a:spcPct val="100000"/>
              </a:lnSpc>
              <a:spcBef>
                <a:spcPts val="575"/>
              </a:spcBef>
              <a:buClr>
                <a:srgbClr val="D16248"/>
              </a:buClr>
              <a:buSzPct val="85416"/>
              <a:buFont typeface="Wingdings 2"/>
              <a:buChar char=""/>
              <a:tabLst>
                <a:tab pos="286385" algn="l"/>
                <a:tab pos="287020" algn="l"/>
              </a:tabLst>
            </a:pPr>
            <a:r>
              <a:rPr sz="2400" dirty="0">
                <a:latin typeface="Book Antiqua"/>
                <a:cs typeface="Book Antiqua"/>
              </a:rPr>
              <a:t>A </a:t>
            </a:r>
            <a:r>
              <a:rPr sz="2400" spc="-5" dirty="0">
                <a:latin typeface="Book Antiqua"/>
                <a:cs typeface="Book Antiqua"/>
              </a:rPr>
              <a:t>“right </a:t>
            </a:r>
            <a:r>
              <a:rPr sz="2400" dirty="0">
                <a:latin typeface="Book Antiqua"/>
                <a:cs typeface="Book Antiqua"/>
              </a:rPr>
              <a:t>to </a:t>
            </a:r>
            <a:r>
              <a:rPr sz="2400" spc="-5" dirty="0">
                <a:latin typeface="Book Antiqua"/>
                <a:cs typeface="Book Antiqua"/>
              </a:rPr>
              <a:t>be forgotten” </a:t>
            </a:r>
            <a:r>
              <a:rPr sz="2400" dirty="0">
                <a:latin typeface="Book Antiqua"/>
                <a:cs typeface="Book Antiqua"/>
              </a:rPr>
              <a:t>will </a:t>
            </a:r>
            <a:r>
              <a:rPr sz="2400" spc="-5" dirty="0">
                <a:latin typeface="Book Antiqua"/>
                <a:cs typeface="Book Antiqua"/>
              </a:rPr>
              <a:t>be introduced </a:t>
            </a:r>
            <a:r>
              <a:rPr sz="2400" dirty="0">
                <a:latin typeface="Book Antiqua"/>
                <a:cs typeface="Book Antiqua"/>
              </a:rPr>
              <a:t>to help </a:t>
            </a:r>
            <a:r>
              <a:rPr sz="2400" spc="-5" dirty="0">
                <a:latin typeface="Book Antiqua"/>
                <a:cs typeface="Book Antiqua"/>
              </a:rPr>
              <a:t>people </a:t>
            </a:r>
            <a:r>
              <a:rPr sz="2400" spc="-5" dirty="0" smtClean="0">
                <a:latin typeface="Book Antiqua"/>
                <a:cs typeface="Book Antiqua"/>
              </a:rPr>
              <a:t>better </a:t>
            </a:r>
            <a:r>
              <a:rPr sz="2400" spc="-5" dirty="0">
                <a:latin typeface="Book Antiqua"/>
                <a:cs typeface="Book Antiqua"/>
              </a:rPr>
              <a:t>manage data protection </a:t>
            </a:r>
            <a:r>
              <a:rPr sz="2400" dirty="0">
                <a:latin typeface="Book Antiqua"/>
                <a:cs typeface="Book Antiqua"/>
              </a:rPr>
              <a:t>risks </a:t>
            </a:r>
            <a:r>
              <a:rPr sz="2400" spc="-5" dirty="0">
                <a:latin typeface="Book Antiqua"/>
                <a:cs typeface="Book Antiqua"/>
              </a:rPr>
              <a:t>online. People </a:t>
            </a:r>
            <a:r>
              <a:rPr sz="2400" dirty="0">
                <a:latin typeface="Book Antiqua"/>
                <a:cs typeface="Book Antiqua"/>
              </a:rPr>
              <a:t>will also </a:t>
            </a:r>
            <a:r>
              <a:rPr sz="2400" spc="-5" dirty="0" smtClean="0">
                <a:latin typeface="Book Antiqua"/>
                <a:cs typeface="Book Antiqua"/>
              </a:rPr>
              <a:t>be </a:t>
            </a:r>
            <a:r>
              <a:rPr sz="2400" dirty="0">
                <a:latin typeface="Book Antiqua"/>
                <a:cs typeface="Book Antiqua"/>
              </a:rPr>
              <a:t>able </a:t>
            </a:r>
            <a:r>
              <a:rPr sz="2400" spc="-5" dirty="0">
                <a:latin typeface="Book Antiqua"/>
                <a:cs typeface="Book Antiqua"/>
              </a:rPr>
              <a:t>to </a:t>
            </a:r>
            <a:r>
              <a:rPr sz="2400" dirty="0">
                <a:latin typeface="Book Antiqua"/>
                <a:cs typeface="Book Antiqua"/>
              </a:rPr>
              <a:t>delete </a:t>
            </a:r>
            <a:r>
              <a:rPr sz="2400" spc="-5" dirty="0">
                <a:latin typeface="Book Antiqua"/>
                <a:cs typeface="Book Antiqua"/>
              </a:rPr>
              <a:t>their </a:t>
            </a:r>
            <a:r>
              <a:rPr sz="2400" dirty="0">
                <a:latin typeface="Book Antiqua"/>
                <a:cs typeface="Book Antiqua"/>
              </a:rPr>
              <a:t>data </a:t>
            </a:r>
            <a:r>
              <a:rPr sz="2400" spc="-5" dirty="0">
                <a:latin typeface="Book Antiqua"/>
                <a:cs typeface="Book Antiqua"/>
              </a:rPr>
              <a:t>if there </a:t>
            </a:r>
            <a:r>
              <a:rPr sz="2400" dirty="0">
                <a:latin typeface="Book Antiqua"/>
                <a:cs typeface="Book Antiqua"/>
              </a:rPr>
              <a:t>are </a:t>
            </a:r>
            <a:r>
              <a:rPr sz="2400" spc="-5" dirty="0">
                <a:latin typeface="Book Antiqua"/>
                <a:cs typeface="Book Antiqua"/>
              </a:rPr>
              <a:t>no </a:t>
            </a:r>
            <a:r>
              <a:rPr sz="2400" spc="-5" dirty="0" smtClean="0">
                <a:latin typeface="Book Antiqua"/>
                <a:cs typeface="Book Antiqua"/>
              </a:rPr>
              <a:t>legitimate </a:t>
            </a:r>
            <a:r>
              <a:rPr sz="2400" spc="-5" dirty="0">
                <a:latin typeface="Book Antiqua"/>
                <a:cs typeface="Book Antiqua"/>
              </a:rPr>
              <a:t>grounds </a:t>
            </a:r>
            <a:r>
              <a:rPr sz="2400" dirty="0">
                <a:latin typeface="Book Antiqua"/>
                <a:cs typeface="Book Antiqua"/>
              </a:rPr>
              <a:t>for a </a:t>
            </a:r>
            <a:r>
              <a:rPr sz="2400" spc="-5" dirty="0">
                <a:latin typeface="Book Antiqua"/>
                <a:cs typeface="Book Antiqua"/>
              </a:rPr>
              <a:t>business to </a:t>
            </a:r>
            <a:r>
              <a:rPr sz="2400" dirty="0">
                <a:latin typeface="Book Antiqua"/>
                <a:cs typeface="Book Antiqua"/>
              </a:rPr>
              <a:t>retain</a:t>
            </a:r>
            <a:r>
              <a:rPr sz="2400" spc="-30" dirty="0">
                <a:latin typeface="Book Antiqua"/>
                <a:cs typeface="Book Antiqua"/>
              </a:rPr>
              <a:t> </a:t>
            </a:r>
            <a:r>
              <a:rPr sz="2400" dirty="0">
                <a:latin typeface="Book Antiqua"/>
                <a:cs typeface="Book Antiqua"/>
              </a:rPr>
              <a:t>it;.</a:t>
            </a:r>
          </a:p>
          <a:p>
            <a:pPr marL="287020" marR="69850" indent="-274320">
              <a:lnSpc>
                <a:spcPct val="100000"/>
              </a:lnSpc>
              <a:spcBef>
                <a:spcPts val="575"/>
              </a:spcBef>
              <a:buClr>
                <a:srgbClr val="D16248"/>
              </a:buClr>
              <a:buSzPct val="85416"/>
              <a:buFont typeface="Wingdings 2"/>
              <a:buChar char=""/>
              <a:tabLst>
                <a:tab pos="286385" algn="l"/>
                <a:tab pos="287020" algn="l"/>
              </a:tabLst>
            </a:pPr>
            <a:r>
              <a:rPr sz="2400" dirty="0">
                <a:latin typeface="Book Antiqua"/>
                <a:cs typeface="Book Antiqua"/>
              </a:rPr>
              <a:t>EU rules will </a:t>
            </a:r>
            <a:r>
              <a:rPr sz="2400" spc="-5" dirty="0">
                <a:latin typeface="Book Antiqua"/>
                <a:cs typeface="Book Antiqua"/>
              </a:rPr>
              <a:t>be applied if personal data </a:t>
            </a:r>
            <a:r>
              <a:rPr sz="2400" dirty="0">
                <a:latin typeface="Book Antiqua"/>
                <a:cs typeface="Book Antiqua"/>
              </a:rPr>
              <a:t>is </a:t>
            </a:r>
            <a:r>
              <a:rPr sz="2400" spc="-5" dirty="0">
                <a:latin typeface="Book Antiqua"/>
                <a:cs typeface="Book Antiqua"/>
              </a:rPr>
              <a:t>handled </a:t>
            </a:r>
            <a:r>
              <a:rPr sz="2400" dirty="0" smtClean="0">
                <a:latin typeface="Book Antiqua"/>
                <a:cs typeface="Book Antiqua"/>
              </a:rPr>
              <a:t>abroad </a:t>
            </a:r>
            <a:r>
              <a:rPr sz="2400" spc="-5" dirty="0">
                <a:latin typeface="Book Antiqua"/>
                <a:cs typeface="Book Antiqua"/>
              </a:rPr>
              <a:t>by companies </a:t>
            </a:r>
            <a:r>
              <a:rPr sz="2400" dirty="0">
                <a:latin typeface="Book Antiqua"/>
                <a:cs typeface="Book Antiqua"/>
              </a:rPr>
              <a:t>active in </a:t>
            </a:r>
            <a:r>
              <a:rPr sz="2400" spc="-5" dirty="0">
                <a:latin typeface="Book Antiqua"/>
                <a:cs typeface="Book Antiqua"/>
              </a:rPr>
              <a:t>the </a:t>
            </a:r>
            <a:r>
              <a:rPr sz="2400" dirty="0">
                <a:latin typeface="Book Antiqua"/>
                <a:cs typeface="Book Antiqua"/>
              </a:rPr>
              <a:t>EU market and who offer </a:t>
            </a:r>
            <a:r>
              <a:rPr sz="2400" spc="-5" dirty="0">
                <a:latin typeface="Book Antiqua"/>
                <a:cs typeface="Book Antiqua"/>
              </a:rPr>
              <a:t>their  </a:t>
            </a:r>
            <a:r>
              <a:rPr sz="2400" dirty="0">
                <a:latin typeface="Book Antiqua"/>
                <a:cs typeface="Book Antiqua"/>
              </a:rPr>
              <a:t>services </a:t>
            </a:r>
            <a:r>
              <a:rPr sz="2400" spc="-5" dirty="0">
                <a:latin typeface="Book Antiqua"/>
                <a:cs typeface="Book Antiqua"/>
              </a:rPr>
              <a:t>to </a:t>
            </a:r>
            <a:r>
              <a:rPr sz="2400" dirty="0">
                <a:latin typeface="Book Antiqua"/>
                <a:cs typeface="Book Antiqua"/>
              </a:rPr>
              <a:t>EU </a:t>
            </a:r>
            <a:r>
              <a:rPr sz="2400" spc="-5" dirty="0">
                <a:latin typeface="Book Antiqua"/>
                <a:cs typeface="Book Antiqua"/>
              </a:rPr>
              <a:t>citizens </a:t>
            </a:r>
            <a:r>
              <a:rPr sz="2400" dirty="0">
                <a:latin typeface="Book Antiqua"/>
                <a:cs typeface="Book Antiqua"/>
              </a:rPr>
              <a:t>— </a:t>
            </a:r>
            <a:r>
              <a:rPr sz="2400" spc="-5" dirty="0">
                <a:latin typeface="Book Antiqua"/>
                <a:cs typeface="Book Antiqua"/>
              </a:rPr>
              <a:t>Google </a:t>
            </a:r>
            <a:r>
              <a:rPr sz="2400" dirty="0">
                <a:latin typeface="Book Antiqua"/>
                <a:cs typeface="Book Antiqua"/>
              </a:rPr>
              <a:t>and </a:t>
            </a:r>
            <a:r>
              <a:rPr sz="2400" spc="-5" dirty="0">
                <a:latin typeface="Book Antiqua"/>
                <a:cs typeface="Book Antiqua"/>
              </a:rPr>
              <a:t>Facebook, </a:t>
            </a:r>
            <a:r>
              <a:rPr sz="2400" dirty="0" smtClean="0">
                <a:latin typeface="Book Antiqua"/>
                <a:cs typeface="Book Antiqua"/>
              </a:rPr>
              <a:t>for </a:t>
            </a:r>
            <a:r>
              <a:rPr sz="2400" dirty="0">
                <a:latin typeface="Book Antiqua"/>
                <a:cs typeface="Book Antiqua"/>
              </a:rPr>
              <a:t>example;</a:t>
            </a:r>
          </a:p>
          <a:p>
            <a:pPr marL="287020" marR="50800" indent="-274320">
              <a:lnSpc>
                <a:spcPct val="100000"/>
              </a:lnSpc>
              <a:spcBef>
                <a:spcPts val="575"/>
              </a:spcBef>
              <a:buClr>
                <a:srgbClr val="D16248"/>
              </a:buClr>
              <a:buSzPct val="83333"/>
              <a:buFont typeface="Wingdings 2"/>
              <a:buChar char=""/>
              <a:tabLst>
                <a:tab pos="286385" algn="l"/>
                <a:tab pos="287020" algn="l"/>
              </a:tabLst>
            </a:pPr>
            <a:r>
              <a:rPr sz="2400" spc="-5" dirty="0">
                <a:latin typeface="Book Antiqua"/>
                <a:cs typeface="Book Antiqua"/>
              </a:rPr>
              <a:t>Independent national </a:t>
            </a:r>
            <a:r>
              <a:rPr sz="2400" dirty="0">
                <a:latin typeface="Book Antiqua"/>
                <a:cs typeface="Book Antiqua"/>
              </a:rPr>
              <a:t>data </a:t>
            </a:r>
            <a:r>
              <a:rPr sz="2400" spc="-5" dirty="0">
                <a:latin typeface="Book Antiqua"/>
                <a:cs typeface="Book Antiqua"/>
              </a:rPr>
              <a:t>protection authorities </a:t>
            </a:r>
            <a:r>
              <a:rPr sz="2400" dirty="0">
                <a:latin typeface="Book Antiqua"/>
                <a:cs typeface="Book Antiqua"/>
              </a:rPr>
              <a:t>will be  </a:t>
            </a:r>
            <a:r>
              <a:rPr sz="2400" spc="-5" dirty="0">
                <a:latin typeface="Book Antiqua"/>
                <a:cs typeface="Book Antiqua"/>
              </a:rPr>
              <a:t>strengthened </a:t>
            </a:r>
            <a:r>
              <a:rPr sz="2400" dirty="0">
                <a:latin typeface="Book Antiqua"/>
                <a:cs typeface="Book Antiqua"/>
              </a:rPr>
              <a:t>and </a:t>
            </a:r>
            <a:r>
              <a:rPr sz="2400" spc="-5" dirty="0">
                <a:latin typeface="Book Antiqua"/>
                <a:cs typeface="Book Antiqua"/>
              </a:rPr>
              <a:t>given the power to fine </a:t>
            </a:r>
            <a:r>
              <a:rPr sz="2400" dirty="0">
                <a:latin typeface="Book Antiqua"/>
                <a:cs typeface="Book Antiqua"/>
              </a:rPr>
              <a:t>firms </a:t>
            </a:r>
            <a:r>
              <a:rPr sz="2400" spc="-5" dirty="0">
                <a:latin typeface="Book Antiqua"/>
                <a:cs typeface="Book Antiqua"/>
              </a:rPr>
              <a:t>that violate </a:t>
            </a:r>
            <a:r>
              <a:rPr sz="2400" dirty="0" smtClean="0">
                <a:latin typeface="Book Antiqua"/>
                <a:cs typeface="Book Antiqua"/>
              </a:rPr>
              <a:t>EU </a:t>
            </a:r>
            <a:r>
              <a:rPr sz="2400" dirty="0">
                <a:latin typeface="Book Antiqua"/>
                <a:cs typeface="Book Antiqua"/>
              </a:rPr>
              <a:t>rules </a:t>
            </a:r>
            <a:r>
              <a:rPr sz="2400" spc="-5" dirty="0">
                <a:latin typeface="Book Antiqua"/>
                <a:cs typeface="Book Antiqua"/>
              </a:rPr>
              <a:t>up to </a:t>
            </a:r>
            <a:r>
              <a:rPr sz="2400" dirty="0" smtClean="0">
                <a:latin typeface="Book Antiqua"/>
                <a:cs typeface="Book Antiqua"/>
              </a:rPr>
              <a:t>€</a:t>
            </a:r>
            <a:r>
              <a:rPr lang="en-US" sz="2400" dirty="0" smtClean="0">
                <a:latin typeface="Book Antiqua"/>
                <a:cs typeface="Book Antiqua"/>
              </a:rPr>
              <a:t>20</a:t>
            </a:r>
            <a:r>
              <a:rPr sz="2400" dirty="0" smtClean="0">
                <a:latin typeface="Book Antiqua"/>
                <a:cs typeface="Book Antiqua"/>
              </a:rPr>
              <a:t>m </a:t>
            </a:r>
            <a:r>
              <a:rPr sz="2400" dirty="0">
                <a:latin typeface="Book Antiqua"/>
                <a:cs typeface="Book Antiqua"/>
              </a:rPr>
              <a:t>or </a:t>
            </a:r>
            <a:r>
              <a:rPr lang="en-US" sz="2400" dirty="0" smtClean="0">
                <a:latin typeface="Book Antiqua"/>
                <a:cs typeface="Book Antiqua"/>
              </a:rPr>
              <a:t>4</a:t>
            </a:r>
            <a:r>
              <a:rPr sz="2400" dirty="0" smtClean="0">
                <a:latin typeface="Book Antiqua"/>
                <a:cs typeface="Book Antiqua"/>
              </a:rPr>
              <a:t>% </a:t>
            </a:r>
            <a:r>
              <a:rPr sz="2400" dirty="0">
                <a:latin typeface="Book Antiqua"/>
                <a:cs typeface="Book Antiqua"/>
              </a:rPr>
              <a:t>of </a:t>
            </a:r>
            <a:r>
              <a:rPr sz="2400" spc="-5" dirty="0">
                <a:latin typeface="Book Antiqua"/>
                <a:cs typeface="Book Antiqua"/>
              </a:rPr>
              <a:t>their global annual</a:t>
            </a:r>
            <a:r>
              <a:rPr sz="2400" spc="-20" dirty="0">
                <a:latin typeface="Book Antiqua"/>
                <a:cs typeface="Book Antiqua"/>
              </a:rPr>
              <a:t> </a:t>
            </a:r>
            <a:r>
              <a:rPr sz="2400" spc="-5" dirty="0" smtClean="0">
                <a:latin typeface="Book Antiqua"/>
                <a:cs typeface="Book Antiqua"/>
              </a:rPr>
              <a:t>turnover</a:t>
            </a:r>
            <a:r>
              <a:rPr lang="en-US" sz="2400" spc="-5" dirty="0" smtClean="0">
                <a:latin typeface="Book Antiqua"/>
                <a:cs typeface="Book Antiqua"/>
              </a:rPr>
              <a:t> </a:t>
            </a:r>
            <a:r>
              <a:rPr lang="mr-IN" sz="2400" spc="-5" dirty="0" smtClean="0">
                <a:latin typeface="Book Antiqua"/>
                <a:cs typeface="Book Antiqua"/>
              </a:rPr>
              <a:t>–</a:t>
            </a:r>
            <a:r>
              <a:rPr lang="en-US" sz="2400" spc="-5" dirty="0" smtClean="0">
                <a:latin typeface="Book Antiqua"/>
                <a:cs typeface="Book Antiqua"/>
              </a:rPr>
              <a:t> whichever is bigger</a:t>
            </a:r>
            <a:r>
              <a:rPr sz="2400" spc="-5" dirty="0" smtClean="0">
                <a:latin typeface="Book Antiqua"/>
                <a:cs typeface="Book Antiqua"/>
              </a:rPr>
              <a:t>.</a:t>
            </a:r>
            <a:endParaRPr sz="2400" dirty="0">
              <a:latin typeface="Book Antiqua"/>
              <a:cs typeface="Book Antiqua"/>
            </a:endParaRPr>
          </a:p>
        </p:txBody>
      </p:sp>
      <p:sp>
        <p:nvSpPr>
          <p:cNvPr id="7" name="TextBox 6"/>
          <p:cNvSpPr txBox="1"/>
          <p:nvPr/>
        </p:nvSpPr>
        <p:spPr>
          <a:xfrm>
            <a:off x="1712410" y="884673"/>
            <a:ext cx="2497264" cy="707886"/>
          </a:xfrm>
          <a:prstGeom prst="rect">
            <a:avLst/>
          </a:prstGeom>
          <a:noFill/>
        </p:spPr>
        <p:txBody>
          <a:bodyPr wrap="square" rtlCol="0">
            <a:spAutoFit/>
          </a:bodyPr>
          <a:lstStyle/>
          <a:p>
            <a:r>
              <a:rPr lang="en-US" sz="4000" dirty="0" smtClean="0"/>
              <a:t>GDPR</a:t>
            </a:r>
            <a:endParaRPr lang="en-US" sz="4000" dirty="0"/>
          </a:p>
        </p:txBody>
      </p:sp>
    </p:spTree>
    <p:extLst>
      <p:ext uri="{BB962C8B-B14F-4D97-AF65-F5344CB8AC3E}">
        <p14:creationId xmlns:p14="http://schemas.microsoft.com/office/powerpoint/2010/main" val="30074118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95622" y="2639750"/>
            <a:ext cx="3732061" cy="1015663"/>
          </a:xfrm>
          <a:prstGeom prst="rect">
            <a:avLst/>
          </a:prstGeom>
          <a:noFill/>
        </p:spPr>
        <p:txBody>
          <a:bodyPr wrap="none" rtlCol="0">
            <a:spAutoFit/>
          </a:bodyPr>
          <a:lstStyle/>
          <a:p>
            <a:r>
              <a:rPr lang="en-US" sz="6000" dirty="0" smtClean="0"/>
              <a:t>Questions?</a:t>
            </a:r>
            <a:endParaRPr lang="en-US" sz="6000" dirty="0"/>
          </a:p>
        </p:txBody>
      </p:sp>
    </p:spTree>
    <p:extLst>
      <p:ext uri="{BB962C8B-B14F-4D97-AF65-F5344CB8AC3E}">
        <p14:creationId xmlns:p14="http://schemas.microsoft.com/office/powerpoint/2010/main" val="3914059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5"/>
            <a:ext cx="10058400" cy="780196"/>
          </a:xfrm>
        </p:spPr>
        <p:txBody>
          <a:bodyPr/>
          <a:lstStyle/>
          <a:p>
            <a:r>
              <a:rPr lang="en-IE" dirty="0" smtClean="0"/>
              <a:t>Data sizes…</a:t>
            </a:r>
            <a:endParaRPr lang="en-IE"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749" y="1066800"/>
            <a:ext cx="10553817" cy="5284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5224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2114180"/>
            <a:ext cx="10972800" cy="4495800"/>
          </a:xfrm>
        </p:spPr>
        <p:txBody>
          <a:bodyPr>
            <a:normAutofit/>
          </a:bodyPr>
          <a:lstStyle/>
          <a:p>
            <a:pPr eaLnBrk="1" hangingPunct="1">
              <a:defRPr/>
            </a:pPr>
            <a:r>
              <a:rPr lang="en-US" dirty="0" smtClean="0"/>
              <a:t>Business intelligence infrastructure</a:t>
            </a:r>
            <a:endParaRPr lang="en-US" dirty="0"/>
          </a:p>
          <a:p>
            <a:pPr lvl="1" eaLnBrk="1" hangingPunct="1">
              <a:defRPr/>
            </a:pPr>
            <a:r>
              <a:rPr lang="en-US" dirty="0" smtClean="0"/>
              <a:t>Today includes an array of tools for separate systems, and big data</a:t>
            </a:r>
            <a:endParaRPr lang="en-US" dirty="0"/>
          </a:p>
          <a:p>
            <a:pPr eaLnBrk="1" hangingPunct="1">
              <a:defRPr/>
            </a:pPr>
            <a:r>
              <a:rPr lang="en-US" dirty="0" smtClean="0"/>
              <a:t>Contemporary tools:</a:t>
            </a:r>
          </a:p>
          <a:p>
            <a:pPr lvl="1" eaLnBrk="1" hangingPunct="1">
              <a:defRPr/>
            </a:pPr>
            <a:r>
              <a:rPr lang="en-US" dirty="0" smtClean="0"/>
              <a:t>Data warehouses</a:t>
            </a:r>
          </a:p>
          <a:p>
            <a:pPr lvl="1" eaLnBrk="1" hangingPunct="1">
              <a:defRPr/>
            </a:pPr>
            <a:r>
              <a:rPr lang="en-US" dirty="0" smtClean="0"/>
              <a:t>Data marts</a:t>
            </a:r>
          </a:p>
          <a:p>
            <a:pPr lvl="1" eaLnBrk="1" hangingPunct="1">
              <a:defRPr/>
            </a:pPr>
            <a:r>
              <a:rPr lang="en-US" dirty="0" smtClean="0"/>
              <a:t>Hadoop</a:t>
            </a:r>
          </a:p>
          <a:p>
            <a:pPr lvl="1" eaLnBrk="1" hangingPunct="1">
              <a:defRPr/>
            </a:pPr>
            <a:r>
              <a:rPr lang="en-US" dirty="0" smtClean="0"/>
              <a:t>In-memory computing</a:t>
            </a:r>
          </a:p>
          <a:p>
            <a:pPr lvl="1" eaLnBrk="1" hangingPunct="1">
              <a:defRPr/>
            </a:pPr>
            <a:r>
              <a:rPr lang="en-US" dirty="0" smtClean="0"/>
              <a:t>Analytical platforms</a:t>
            </a:r>
          </a:p>
          <a:p>
            <a:pPr lvl="2" eaLnBrk="1" hangingPunct="1">
              <a:defRPr/>
            </a:pPr>
            <a:endParaRPr lang="en-US" dirty="0" smtClean="0"/>
          </a:p>
        </p:txBody>
      </p:sp>
      <p:sp>
        <p:nvSpPr>
          <p:cNvPr id="61442" name="Text Placeholder 2"/>
          <p:cNvSpPr>
            <a:spLocks noGrp="1"/>
          </p:cNvSpPr>
          <p:nvPr>
            <p:ph type="body" sz="quarter" idx="15"/>
          </p:nvPr>
        </p:nvSpPr>
        <p:spPr bwMode="auto">
          <a:xfrm>
            <a:off x="0" y="413799"/>
            <a:ext cx="12192000" cy="95780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eaLnBrk="1" hangingPunct="1"/>
            <a:r>
              <a:rPr lang="en-US" sz="4000" dirty="0" smtClean="0"/>
              <a:t>Business Intelligence Concepts</a:t>
            </a:r>
            <a:endParaRPr lang="en-US" sz="4000" dirty="0" smtClean="0"/>
          </a:p>
          <a:p>
            <a:pPr eaLnBrk="1" hangingPunct="1"/>
            <a:endParaRPr lang="en-US" dirty="0" smtClean="0"/>
          </a:p>
        </p:txBody>
      </p:sp>
    </p:spTree>
    <p:extLst>
      <p:ext uri="{BB962C8B-B14F-4D97-AF65-F5344CB8AC3E}">
        <p14:creationId xmlns:p14="http://schemas.microsoft.com/office/powerpoint/2010/main" val="1898002610"/>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Content Placeholder 4"/>
          <p:cNvSpPr>
            <a:spLocks noGrp="1"/>
          </p:cNvSpPr>
          <p:nvPr>
            <p:ph idx="1"/>
          </p:nvPr>
        </p:nvSpPr>
        <p:spPr/>
        <p:txBody>
          <a:bodyPr>
            <a:normAutofit/>
          </a:bodyPr>
          <a:lstStyle/>
          <a:p>
            <a:pPr eaLnBrk="1" hangingPunct="1">
              <a:spcAft>
                <a:spcPts val="0"/>
              </a:spcAft>
              <a:buFont typeface="Arial" charset="0"/>
              <a:buChar char="•"/>
              <a:defRPr/>
            </a:pPr>
            <a:r>
              <a:rPr lang="en-US" dirty="0" smtClean="0"/>
              <a:t>Data warehouse:  </a:t>
            </a:r>
          </a:p>
          <a:p>
            <a:pPr lvl="1" eaLnBrk="1" hangingPunct="1">
              <a:spcAft>
                <a:spcPts val="0"/>
              </a:spcAft>
              <a:buFont typeface="Arial" charset="0"/>
              <a:buChar char="–"/>
              <a:defRPr/>
            </a:pPr>
            <a:r>
              <a:rPr lang="en-US" sz="2400" b="0" dirty="0" smtClean="0"/>
              <a:t>Stores current and historical data from many core operational transaction systems</a:t>
            </a:r>
          </a:p>
          <a:p>
            <a:pPr lvl="1" eaLnBrk="1" hangingPunct="1">
              <a:spcAft>
                <a:spcPts val="0"/>
              </a:spcAft>
              <a:buFont typeface="Arial" charset="0"/>
              <a:buChar char="–"/>
              <a:defRPr/>
            </a:pPr>
            <a:r>
              <a:rPr lang="en-US" sz="2400" b="0" dirty="0" smtClean="0"/>
              <a:t>Consolidates and standardizes information for use across enterprise, but data cannot be altered</a:t>
            </a:r>
          </a:p>
          <a:p>
            <a:pPr lvl="1" eaLnBrk="1" hangingPunct="1">
              <a:buFont typeface="Arial" charset="0"/>
              <a:buChar char="–"/>
              <a:defRPr/>
            </a:pPr>
            <a:r>
              <a:rPr lang="en-US" sz="2400" b="0" dirty="0" smtClean="0"/>
              <a:t>Provides analysis and reporting tools</a:t>
            </a:r>
          </a:p>
          <a:p>
            <a:pPr eaLnBrk="1" hangingPunct="1">
              <a:spcAft>
                <a:spcPts val="0"/>
              </a:spcAft>
              <a:buFont typeface="Arial" charset="0"/>
              <a:buChar char="•"/>
              <a:defRPr/>
            </a:pPr>
            <a:r>
              <a:rPr lang="en-US" dirty="0" smtClean="0"/>
              <a:t>Data marts: </a:t>
            </a:r>
          </a:p>
          <a:p>
            <a:pPr lvl="1" eaLnBrk="1" hangingPunct="1">
              <a:spcAft>
                <a:spcPts val="0"/>
              </a:spcAft>
              <a:buFont typeface="Arial" charset="0"/>
              <a:buChar char="–"/>
              <a:defRPr/>
            </a:pPr>
            <a:r>
              <a:rPr lang="en-US" sz="2400" b="0" dirty="0" smtClean="0"/>
              <a:t>Subset of data warehouse</a:t>
            </a:r>
          </a:p>
          <a:p>
            <a:pPr lvl="1" eaLnBrk="1" hangingPunct="1">
              <a:spcAft>
                <a:spcPts val="0"/>
              </a:spcAft>
              <a:buFont typeface="Arial" charset="0"/>
              <a:buChar char="–"/>
              <a:defRPr/>
            </a:pPr>
            <a:r>
              <a:rPr lang="en-US" sz="2400" b="0" dirty="0" smtClean="0"/>
              <a:t>Summarized or focused portion of data for use by specific population of users</a:t>
            </a:r>
          </a:p>
          <a:p>
            <a:pPr lvl="1" eaLnBrk="1" hangingPunct="1">
              <a:buFont typeface="Arial" charset="0"/>
              <a:buChar char="–"/>
              <a:defRPr/>
            </a:pPr>
            <a:r>
              <a:rPr lang="en-US" sz="2400" b="0" dirty="0" smtClean="0"/>
              <a:t>Typically focuses on single subject or line of business</a:t>
            </a:r>
          </a:p>
          <a:p>
            <a:pPr eaLnBrk="1" hangingPunct="1">
              <a:buFont typeface="Arial" charset="0"/>
              <a:buChar char="•"/>
              <a:defRPr/>
            </a:pPr>
            <a:endParaRPr lang="en-US" sz="2400" b="0" dirty="0" smtClean="0"/>
          </a:p>
          <a:p>
            <a:pPr eaLnBrk="1" hangingPunct="1">
              <a:buFont typeface="Arial" charset="0"/>
              <a:buChar char="•"/>
              <a:defRPr/>
            </a:pPr>
            <a:endParaRPr lang="en-US" sz="2400" b="0" dirty="0"/>
          </a:p>
        </p:txBody>
      </p:sp>
      <p:sp>
        <p:nvSpPr>
          <p:cNvPr id="63490" name="Text Placeholder 5"/>
          <p:cNvSpPr>
            <a:spLocks noGrp="1"/>
          </p:cNvSpPr>
          <p:nvPr>
            <p:ph type="body" sz="quarter" idx="15"/>
          </p:nvPr>
        </p:nvSpPr>
        <p:spPr bwMode="auto">
          <a:xfrm>
            <a:off x="0" y="285378"/>
            <a:ext cx="12192000" cy="108622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eaLnBrk="1" hangingPunct="1"/>
            <a:r>
              <a:rPr lang="en-US" sz="4000" dirty="0" smtClean="0"/>
              <a:t>Data Warehouses and Data Marts</a:t>
            </a:r>
            <a:endParaRPr lang="en-US" sz="4000" dirty="0" smtClean="0"/>
          </a:p>
        </p:txBody>
      </p:sp>
    </p:spTree>
    <p:extLst>
      <p:ext uri="{BB962C8B-B14F-4D97-AF65-F5344CB8AC3E}">
        <p14:creationId xmlns:p14="http://schemas.microsoft.com/office/powerpoint/2010/main" val="105965057"/>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Waveform.thmx</Template>
  <TotalTime>1247</TotalTime>
  <Words>4183</Words>
  <Application>Microsoft Macintosh PowerPoint</Application>
  <PresentationFormat>Custom</PresentationFormat>
  <Paragraphs>519</Paragraphs>
  <Slides>63</Slides>
  <Notes>47</Notes>
  <HiddenSlides>0</HiddenSlides>
  <MMClips>0</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63</vt:i4>
      </vt:variant>
    </vt:vector>
  </HeadingPairs>
  <TitlesOfParts>
    <vt:vector size="67" baseType="lpstr">
      <vt:lpstr>Waveform</vt:lpstr>
      <vt:lpstr>Microsoft Visio Drawing</vt:lpstr>
      <vt:lpstr>Microsoft Word Document</vt:lpstr>
      <vt:lpstr>Microsoft Word 97 - 2004 Document</vt:lpstr>
      <vt:lpstr>PowerPoint Presentation</vt:lpstr>
      <vt:lpstr>Lecture Overview</vt:lpstr>
      <vt:lpstr>Business intelligence (BI)</vt:lpstr>
      <vt:lpstr>Business Intelligence</vt:lpstr>
      <vt:lpstr>MoneyBall Case Study</vt:lpstr>
      <vt:lpstr>Big Data &amp; Business Intelligence</vt:lpstr>
      <vt:lpstr>Data sizes…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Mining: Introduction</vt:lpstr>
      <vt:lpstr>Why Mine Data? Commercial Viewpoint</vt:lpstr>
      <vt:lpstr>Why Mine Data? Scientific Viewpoint</vt:lpstr>
      <vt:lpstr>Mining Large Data Sets - Motivation</vt:lpstr>
      <vt:lpstr>What is Data Mining?</vt:lpstr>
      <vt:lpstr>What is Data Mining</vt:lpstr>
      <vt:lpstr>What is (not) Data Mining?</vt:lpstr>
      <vt:lpstr>Origins of Data Mining</vt:lpstr>
      <vt:lpstr>Data Mining Tasks</vt:lpstr>
      <vt:lpstr>Data Mining Tasks...</vt:lpstr>
      <vt:lpstr>Classification: Definition</vt:lpstr>
      <vt:lpstr>Classification Example</vt:lpstr>
      <vt:lpstr>Classification: Application 1</vt:lpstr>
      <vt:lpstr>Clustering Definition</vt:lpstr>
      <vt:lpstr>Illustrating Clustering</vt:lpstr>
      <vt:lpstr>Clustering: Application 1</vt:lpstr>
      <vt:lpstr>Association Rule Discovery: Definition</vt:lpstr>
      <vt:lpstr>Association Rule Discovery: Application 1</vt:lpstr>
      <vt:lpstr>Regression</vt:lpstr>
      <vt:lpstr>Challenges of Data Mining</vt:lpstr>
      <vt:lpstr>Data Protection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dc:title>
  <dc:creator>admin</dc:creator>
  <cp:lastModifiedBy>Darren Redmond</cp:lastModifiedBy>
  <cp:revision>66</cp:revision>
  <cp:lastPrinted>2014-05-13T15:12:20Z</cp:lastPrinted>
  <dcterms:created xsi:type="dcterms:W3CDTF">2014-02-10T21:37:00Z</dcterms:created>
  <dcterms:modified xsi:type="dcterms:W3CDTF">2018-05-29T23:58:34Z</dcterms:modified>
</cp:coreProperties>
</file>